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4"/>
  </p:notesMasterIdLst>
  <p:sldIdLst>
    <p:sldId id="256" r:id="rId2"/>
    <p:sldId id="1004" r:id="rId3"/>
    <p:sldId id="1005" r:id="rId4"/>
    <p:sldId id="992" r:id="rId5"/>
    <p:sldId id="995" r:id="rId6"/>
    <p:sldId id="1006" r:id="rId7"/>
    <p:sldId id="994" r:id="rId8"/>
    <p:sldId id="998" r:id="rId9"/>
    <p:sldId id="818" r:id="rId10"/>
    <p:sldId id="762" r:id="rId11"/>
    <p:sldId id="766" r:id="rId12"/>
    <p:sldId id="1009" r:id="rId13"/>
    <p:sldId id="1010" r:id="rId14"/>
    <p:sldId id="1008" r:id="rId15"/>
    <p:sldId id="1011" r:id="rId16"/>
    <p:sldId id="1012" r:id="rId17"/>
    <p:sldId id="1013" r:id="rId18"/>
    <p:sldId id="1014" r:id="rId19"/>
    <p:sldId id="1015" r:id="rId20"/>
    <p:sldId id="1016" r:id="rId21"/>
    <p:sldId id="1018" r:id="rId22"/>
    <p:sldId id="1017" r:id="rId23"/>
    <p:sldId id="1019" r:id="rId24"/>
    <p:sldId id="1033" r:id="rId25"/>
    <p:sldId id="1020" r:id="rId26"/>
    <p:sldId id="1065" r:id="rId27"/>
    <p:sldId id="1067" r:id="rId28"/>
    <p:sldId id="1070" r:id="rId29"/>
    <p:sldId id="1066" r:id="rId30"/>
    <p:sldId id="1069" r:id="rId31"/>
    <p:sldId id="1072" r:id="rId32"/>
    <p:sldId id="1073" r:id="rId33"/>
    <p:sldId id="1076" r:id="rId34"/>
    <p:sldId id="1074" r:id="rId35"/>
    <p:sldId id="325" r:id="rId36"/>
    <p:sldId id="259" r:id="rId37"/>
    <p:sldId id="1023" r:id="rId38"/>
    <p:sldId id="263" r:id="rId39"/>
    <p:sldId id="320" r:id="rId40"/>
    <p:sldId id="1028" r:id="rId41"/>
    <p:sldId id="258" r:id="rId42"/>
    <p:sldId id="1026" r:id="rId43"/>
    <p:sldId id="1032" r:id="rId44"/>
    <p:sldId id="1034" r:id="rId45"/>
    <p:sldId id="1035" r:id="rId46"/>
    <p:sldId id="1030" r:id="rId47"/>
    <p:sldId id="1031" r:id="rId48"/>
    <p:sldId id="1024" r:id="rId49"/>
    <p:sldId id="1059" r:id="rId50"/>
    <p:sldId id="1061" r:id="rId51"/>
    <p:sldId id="1077" r:id="rId52"/>
    <p:sldId id="1081" r:id="rId53"/>
    <p:sldId id="1027" r:id="rId54"/>
    <p:sldId id="1083" r:id="rId55"/>
    <p:sldId id="1021" r:id="rId56"/>
    <p:sldId id="1039" r:id="rId57"/>
    <p:sldId id="1064" r:id="rId58"/>
    <p:sldId id="1082" r:id="rId59"/>
    <p:sldId id="1078" r:id="rId60"/>
    <p:sldId id="1079" r:id="rId61"/>
    <p:sldId id="1080" r:id="rId62"/>
    <p:sldId id="1029" r:id="rId63"/>
    <p:sldId id="1085" r:id="rId64"/>
    <p:sldId id="1086" r:id="rId65"/>
    <p:sldId id="1087" r:id="rId66"/>
    <p:sldId id="1088" r:id="rId67"/>
    <p:sldId id="1090" r:id="rId68"/>
    <p:sldId id="1091" r:id="rId69"/>
    <p:sldId id="1092" r:id="rId70"/>
    <p:sldId id="1093" r:id="rId71"/>
    <p:sldId id="1095" r:id="rId72"/>
    <p:sldId id="1094" r:id="rId73"/>
    <p:sldId id="1096" r:id="rId74"/>
    <p:sldId id="1097" r:id="rId75"/>
    <p:sldId id="1099" r:id="rId76"/>
    <p:sldId id="1100" r:id="rId77"/>
    <p:sldId id="1098" r:id="rId78"/>
    <p:sldId id="1102" r:id="rId79"/>
    <p:sldId id="1101" r:id="rId80"/>
    <p:sldId id="1103" r:id="rId81"/>
    <p:sldId id="319" r:id="rId82"/>
    <p:sldId id="1104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5050"/>
    <a:srgbClr val="0000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1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520" y="3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28CE4-12FE-4822-8EBD-84A27CC5D84D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FC708-629D-4EAF-8A4A-AA7F7AE3B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1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FC708-629D-4EAF-8A4A-AA7F7AE3B8B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448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FC708-629D-4EAF-8A4A-AA7F7AE3B8B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00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FC708-629D-4EAF-8A4A-AA7F7AE3B8BD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4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6CF76-0B81-4CD1-AD01-7ABED39645F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F4379-5FAB-4690-81CB-66E987CF9E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85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6CF76-0B81-4CD1-AD01-7ABED39645F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F4379-5FAB-4690-81CB-66E987CF9E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44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6CF76-0B81-4CD1-AD01-7ABED39645F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F4379-5FAB-4690-81CB-66E987CF9E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164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6CF76-0B81-4CD1-AD01-7ABED39645F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F4379-5FAB-4690-81CB-66E987CF9E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85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6CF76-0B81-4CD1-AD01-7ABED39645F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F4379-5FAB-4690-81CB-66E987CF9E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01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6CF76-0B81-4CD1-AD01-7ABED39645F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F4379-5FAB-4690-81CB-66E987CF9E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542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6CF76-0B81-4CD1-AD01-7ABED39645F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F4379-5FAB-4690-81CB-66E987CF9E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09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EA64A86-DFE5-4AF1-BA79-AFBE75140A64}" type="datetime1">
              <a:rPr lang="en-US" smtClean="0"/>
              <a:t>3/14/2023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79786-4426-491B-937A-DE24C6DB0CC8}" type="slidenum">
              <a:rPr lang="en-US"/>
              <a:pPr/>
              <a:t>9</a:t>
            </a:fld>
            <a:endParaRPr lang="en-US"/>
          </a:p>
        </p:txBody>
      </p:sp>
      <p:sp>
        <p:nvSpPr>
          <p:cNvPr id="834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46DE-9ACB-4171-B6D0-31365B6E4B9F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0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C35B-65A3-41B6-B62E-7113B9D4C95C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7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EEE7-99AD-461A-B7A6-1D59EA93DDB8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05C8-FEA1-41F6-9410-BAFEAD075FA9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16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9980-B99F-4031-A27C-6EC0A6EEFC95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6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CEC4-4BE8-4C61-82BA-139C9CA00618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4EFD-9C82-4C67-ABF2-CA11BC4AA1B4}" type="datetime1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4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16D4-D1B9-4A41-B436-C3A0768BDBE4}" type="datetime1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3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D59A-0DB7-432C-80FC-0A02B84F2EB4}" type="datetime1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4428-31C4-4B58-90D6-DC46FCB7F223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7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5D77-6D92-42BF-8160-C943ABD14A56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1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19D6BC-B309-460C-BBC3-5C9F1B8418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B17332C2-168E-4852-9FE9-E8529731B28C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900" y="6356352"/>
            <a:ext cx="133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4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Fully Parallel Architectures:</a:t>
            </a:r>
            <a:br>
              <a:rPr lang="en-GB" dirty="0"/>
            </a:br>
            <a:r>
              <a:rPr lang="en-GB" dirty="0"/>
              <a:t>FPGAs, Pipelining and Systolic arrays</a:t>
            </a:r>
            <a:endParaRPr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DD460F5-4A54-E0EE-A413-713FCEB8E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Andrew W. Rose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45E03-82FA-88AA-2F5C-13C54D809D50}"/>
              </a:ext>
            </a:extLst>
          </p:cNvPr>
          <p:cNvSpPr txBox="1"/>
          <p:nvPr/>
        </p:nvSpPr>
        <p:spPr>
          <a:xfrm>
            <a:off x="5758207" y="6519446"/>
            <a:ext cx="6433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accent4"/>
                </a:solidFill>
              </a:rPr>
              <a:t>Image credit to Sophia Shao @ UC Berkley &amp; Vivienne Sze @ MIT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Programmable Interconnect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2F9518-10FE-2956-0358-621B700C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846C8B-780D-FB8C-8F95-9430685869F7}"/>
              </a:ext>
            </a:extLst>
          </p:cNvPr>
          <p:cNvGrpSpPr/>
          <p:nvPr/>
        </p:nvGrpSpPr>
        <p:grpSpPr>
          <a:xfrm>
            <a:off x="-11565" y="1388533"/>
            <a:ext cx="12203565" cy="4805452"/>
            <a:chOff x="-11565" y="1388533"/>
            <a:chExt cx="12203565" cy="480545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67178F-742D-4AF1-992C-1481EEFEA007}"/>
                </a:ext>
              </a:extLst>
            </p:cNvPr>
            <p:cNvSpPr/>
            <p:nvPr/>
          </p:nvSpPr>
          <p:spPr>
            <a:xfrm>
              <a:off x="-11565" y="1388533"/>
              <a:ext cx="12203565" cy="48054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pic>
          <p:nvPicPr>
            <p:cNvPr id="16" name="Content Placeholder 3">
              <a:extLst>
                <a:ext uri="{FF2B5EF4-FFF2-40B4-BE49-F238E27FC236}">
                  <a16:creationId xmlns:a16="http://schemas.microsoft.com/office/drawing/2014/main" id="{F67E3093-979F-488A-99A1-FE41814FF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4" t="29239" r="48826" b="25735"/>
            <a:stretch/>
          </p:blipFill>
          <p:spPr>
            <a:xfrm>
              <a:off x="94440" y="3203894"/>
              <a:ext cx="3903429" cy="29900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7CB1A8-2F6E-4D60-91AC-95CAC4343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5" t="58394" r="24781" b="2985"/>
            <a:stretch/>
          </p:blipFill>
          <p:spPr>
            <a:xfrm rot="5400000">
              <a:off x="4003181" y="1417639"/>
              <a:ext cx="4336935" cy="4347559"/>
            </a:xfrm>
            <a:prstGeom prst="rect">
              <a:avLst/>
            </a:prstGeom>
          </p:spPr>
        </p:pic>
        <p:pic>
          <p:nvPicPr>
            <p:cNvPr id="18" name="Content Placeholder 3">
              <a:extLst>
                <a:ext uri="{FF2B5EF4-FFF2-40B4-BE49-F238E27FC236}">
                  <a16:creationId xmlns:a16="http://schemas.microsoft.com/office/drawing/2014/main" id="{EFA9D34F-61FB-4E65-96D9-288609B462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5" t="35199" r="9430" b="8776"/>
            <a:stretch/>
          </p:blipFill>
          <p:spPr bwMode="auto">
            <a:xfrm>
              <a:off x="8665874" y="2462940"/>
              <a:ext cx="3526126" cy="3720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3F8178-AA00-467D-9D2E-06F399B06FFB}"/>
                </a:ext>
              </a:extLst>
            </p:cNvPr>
            <p:cNvSpPr/>
            <p:nvPr/>
          </p:nvSpPr>
          <p:spPr bwMode="auto">
            <a:xfrm>
              <a:off x="7902451" y="1682024"/>
              <a:ext cx="867685" cy="78091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latin typeface="Century Gothic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30CBBB-FBED-4311-A10A-E84B802E69C5}"/>
                </a:ext>
              </a:extLst>
            </p:cNvPr>
            <p:cNvSpPr/>
            <p:nvPr/>
          </p:nvSpPr>
          <p:spPr bwMode="auto">
            <a:xfrm rot="60000">
              <a:off x="6092944" y="2809069"/>
              <a:ext cx="594749" cy="6155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latin typeface="Century Gothic" pitchFamily="34" charset="0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C149FF-B1DC-4095-A49C-33F13FB9C515}"/>
                </a:ext>
              </a:extLst>
            </p:cNvPr>
            <p:cNvSpPr/>
            <p:nvPr/>
          </p:nvSpPr>
          <p:spPr bwMode="auto">
            <a:xfrm rot="60000">
              <a:off x="6083913" y="3447191"/>
              <a:ext cx="594749" cy="69244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latin typeface="Century Gothic" pitchFamily="34" charset="0"/>
                </a:rPr>
                <a:t>  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60E98-88E6-E7D7-9DDA-8FCFE46B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24530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BB532-E177-1894-1317-51A98EE9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Combinatorial Logic Block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C19E1-12FB-06B7-2081-969FA73C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11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D5B858-2DC2-126A-653C-2B3BE6BCE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GB" dirty="0"/>
              <a:t>SRAM based look-up table to transform any input to any compile-time defined output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A442C6-8BB3-C0B0-392F-DF5AFB3CFD4D}"/>
              </a:ext>
            </a:extLst>
          </p:cNvPr>
          <p:cNvGrpSpPr/>
          <p:nvPr/>
        </p:nvGrpSpPr>
        <p:grpSpPr>
          <a:xfrm>
            <a:off x="6489844" y="0"/>
            <a:ext cx="5702155" cy="6858000"/>
            <a:chOff x="6489844" y="0"/>
            <a:chExt cx="5702155" cy="6858000"/>
          </a:xfrm>
        </p:grpSpPr>
        <p:pic>
          <p:nvPicPr>
            <p:cNvPr id="6" name="Content Placeholder 3">
              <a:extLst>
                <a:ext uri="{FF2B5EF4-FFF2-40B4-BE49-F238E27FC236}">
                  <a16:creationId xmlns:a16="http://schemas.microsoft.com/office/drawing/2014/main" id="{3B6038BA-48B3-1B2A-DCA5-41DD803CB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7" r="-694" b="3288"/>
            <a:stretch/>
          </p:blipFill>
          <p:spPr>
            <a:xfrm>
              <a:off x="6489844" y="0"/>
              <a:ext cx="5702155" cy="6858000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0600DA-C271-42F9-26D7-960292C02D9A}"/>
                </a:ext>
              </a:extLst>
            </p:cNvPr>
            <p:cNvSpPr/>
            <p:nvPr/>
          </p:nvSpPr>
          <p:spPr bwMode="auto">
            <a:xfrm>
              <a:off x="11039575" y="6488676"/>
              <a:ext cx="484684" cy="36512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dirty="0">
                  <a:latin typeface="Century Gothic" pitchFamily="34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92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way to use an FPGA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B8030-0BC7-86DB-8D50-472EDD00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8600"/>
            <a:fld id="{86CB4B4D-7CA3-9044-876B-883B54F8677D}" type="slidenum">
              <a:rPr lang="en-GB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defTabSz="228600"/>
              <a:t>12</a:t>
            </a:fld>
            <a:endParaRPr lang="en-GB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136" name="Content Placeholder 34">
            <a:extLst>
              <a:ext uri="{FF2B5EF4-FFF2-40B4-BE49-F238E27FC236}">
                <a16:creationId xmlns:a16="http://schemas.microsoft.com/office/drawing/2014/main" id="{9ADDFB7F-15A0-3BC8-7156-FC9D95473ECB}"/>
              </a:ext>
            </a:extLst>
          </p:cNvPr>
          <p:cNvSpPr txBox="1">
            <a:spLocks/>
          </p:cNvSpPr>
          <p:nvPr/>
        </p:nvSpPr>
        <p:spPr>
          <a:xfrm>
            <a:off x="1485370" y="4633990"/>
            <a:ext cx="4393842" cy="198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Wait for the signal to propagate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“Sea-of-logic” approach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BE2B544-9415-8597-DBB0-24DF8B916ED5}"/>
              </a:ext>
            </a:extLst>
          </p:cNvPr>
          <p:cNvGrpSpPr/>
          <p:nvPr/>
        </p:nvGrpSpPr>
        <p:grpSpPr>
          <a:xfrm>
            <a:off x="2071778" y="2329733"/>
            <a:ext cx="2049760" cy="2046784"/>
            <a:chOff x="1043608" y="1844824"/>
            <a:chExt cx="2049760" cy="2046784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9D08618-19BD-13E3-6958-3EFD1E8F3570}"/>
                </a:ext>
              </a:extLst>
            </p:cNvPr>
            <p:cNvSpPr/>
            <p:nvPr/>
          </p:nvSpPr>
          <p:spPr bwMode="auto">
            <a:xfrm>
              <a:off x="1043608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837A4BC-FA10-4082-6DAE-545865F617E9}"/>
                </a:ext>
              </a:extLst>
            </p:cNvPr>
            <p:cNvSpPr/>
            <p:nvPr/>
          </p:nvSpPr>
          <p:spPr bwMode="auto">
            <a:xfrm>
              <a:off x="1484040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C46619C-C58F-18C8-11A1-A71C6AE62596}"/>
                </a:ext>
              </a:extLst>
            </p:cNvPr>
            <p:cNvSpPr/>
            <p:nvPr/>
          </p:nvSpPr>
          <p:spPr bwMode="auto">
            <a:xfrm>
              <a:off x="1924472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1CB0D0B-0B66-B32B-A5EA-6C94389F01F8}"/>
                </a:ext>
              </a:extLst>
            </p:cNvPr>
            <p:cNvSpPr/>
            <p:nvPr/>
          </p:nvSpPr>
          <p:spPr bwMode="auto">
            <a:xfrm>
              <a:off x="2364904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74EAB57-BCA6-CC3D-DD57-F9298E593F1B}"/>
                </a:ext>
              </a:extLst>
            </p:cNvPr>
            <p:cNvSpPr/>
            <p:nvPr/>
          </p:nvSpPr>
          <p:spPr bwMode="auto">
            <a:xfrm>
              <a:off x="2805336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B302182-60EA-BC83-FB49-5F854DD19451}"/>
                </a:ext>
              </a:extLst>
            </p:cNvPr>
            <p:cNvSpPr/>
            <p:nvPr/>
          </p:nvSpPr>
          <p:spPr bwMode="auto">
            <a:xfrm>
              <a:off x="1043608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8AC60E7-CA9E-F004-AE62-CE32B488FAC8}"/>
                </a:ext>
              </a:extLst>
            </p:cNvPr>
            <p:cNvSpPr/>
            <p:nvPr/>
          </p:nvSpPr>
          <p:spPr bwMode="auto">
            <a:xfrm>
              <a:off x="1484040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96296F3-057B-5834-D039-319B2AF0FFB0}"/>
                </a:ext>
              </a:extLst>
            </p:cNvPr>
            <p:cNvSpPr/>
            <p:nvPr/>
          </p:nvSpPr>
          <p:spPr bwMode="auto">
            <a:xfrm>
              <a:off x="1924472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65A81B4-F69C-0BC2-1FAB-43D134F14B06}"/>
                </a:ext>
              </a:extLst>
            </p:cNvPr>
            <p:cNvSpPr/>
            <p:nvPr/>
          </p:nvSpPr>
          <p:spPr bwMode="auto">
            <a:xfrm>
              <a:off x="2364904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A14864E-913D-636E-BF2C-8C59F0EA6872}"/>
                </a:ext>
              </a:extLst>
            </p:cNvPr>
            <p:cNvSpPr/>
            <p:nvPr/>
          </p:nvSpPr>
          <p:spPr bwMode="auto">
            <a:xfrm>
              <a:off x="2805336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F7F1C1C-0E1F-338E-1E6B-57F65E98E8B3}"/>
                </a:ext>
              </a:extLst>
            </p:cNvPr>
            <p:cNvSpPr/>
            <p:nvPr/>
          </p:nvSpPr>
          <p:spPr bwMode="auto">
            <a:xfrm>
              <a:off x="1043608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831E380-63DD-E36D-7841-8D9155C9640A}"/>
                </a:ext>
              </a:extLst>
            </p:cNvPr>
            <p:cNvSpPr/>
            <p:nvPr/>
          </p:nvSpPr>
          <p:spPr bwMode="auto">
            <a:xfrm>
              <a:off x="1484040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C434DEF-7FAB-19BA-D6E8-18CB9369DFA0}"/>
                </a:ext>
              </a:extLst>
            </p:cNvPr>
            <p:cNvSpPr/>
            <p:nvPr/>
          </p:nvSpPr>
          <p:spPr bwMode="auto">
            <a:xfrm>
              <a:off x="1924472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FB2BDA9-D3DC-0BD4-5BCB-690ECF7B0B6B}"/>
                </a:ext>
              </a:extLst>
            </p:cNvPr>
            <p:cNvSpPr/>
            <p:nvPr/>
          </p:nvSpPr>
          <p:spPr bwMode="auto">
            <a:xfrm>
              <a:off x="2364904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6672B2C-757B-2183-8D77-94AC79D7E765}"/>
                </a:ext>
              </a:extLst>
            </p:cNvPr>
            <p:cNvSpPr/>
            <p:nvPr/>
          </p:nvSpPr>
          <p:spPr bwMode="auto">
            <a:xfrm>
              <a:off x="2805336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9173B8D-9557-64D6-9792-DE1971400776}"/>
                </a:ext>
              </a:extLst>
            </p:cNvPr>
            <p:cNvSpPr/>
            <p:nvPr/>
          </p:nvSpPr>
          <p:spPr bwMode="auto">
            <a:xfrm>
              <a:off x="1043608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46C1826-854C-911B-73F5-D0EC6C61C922}"/>
                </a:ext>
              </a:extLst>
            </p:cNvPr>
            <p:cNvSpPr/>
            <p:nvPr/>
          </p:nvSpPr>
          <p:spPr bwMode="auto">
            <a:xfrm>
              <a:off x="1484040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59662DB-C073-A3FA-9C76-BA20A2B71A9F}"/>
                </a:ext>
              </a:extLst>
            </p:cNvPr>
            <p:cNvSpPr/>
            <p:nvPr/>
          </p:nvSpPr>
          <p:spPr bwMode="auto">
            <a:xfrm>
              <a:off x="1924472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6052195-2DEC-26FF-EFCC-D2483B82C933}"/>
                </a:ext>
              </a:extLst>
            </p:cNvPr>
            <p:cNvSpPr/>
            <p:nvPr/>
          </p:nvSpPr>
          <p:spPr bwMode="auto">
            <a:xfrm>
              <a:off x="2364904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7924042-17C3-238B-3A40-0C28F5AEC27C}"/>
                </a:ext>
              </a:extLst>
            </p:cNvPr>
            <p:cNvSpPr/>
            <p:nvPr/>
          </p:nvSpPr>
          <p:spPr bwMode="auto">
            <a:xfrm>
              <a:off x="2805336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B317EB1-A26A-5880-686A-8261DFEC17E7}"/>
                </a:ext>
              </a:extLst>
            </p:cNvPr>
            <p:cNvSpPr/>
            <p:nvPr/>
          </p:nvSpPr>
          <p:spPr bwMode="auto">
            <a:xfrm>
              <a:off x="1043608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F2DACA4-0FB6-A646-8CB7-346853ED4585}"/>
                </a:ext>
              </a:extLst>
            </p:cNvPr>
            <p:cNvSpPr/>
            <p:nvPr/>
          </p:nvSpPr>
          <p:spPr bwMode="auto">
            <a:xfrm>
              <a:off x="1484040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40CE567-BE7F-B065-341B-52480F484B49}"/>
                </a:ext>
              </a:extLst>
            </p:cNvPr>
            <p:cNvSpPr/>
            <p:nvPr/>
          </p:nvSpPr>
          <p:spPr bwMode="auto">
            <a:xfrm>
              <a:off x="1924472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2E36AC1-8665-0141-9773-F7FC2050A553}"/>
                </a:ext>
              </a:extLst>
            </p:cNvPr>
            <p:cNvSpPr/>
            <p:nvPr/>
          </p:nvSpPr>
          <p:spPr bwMode="auto">
            <a:xfrm>
              <a:off x="2364904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D277511-324E-2069-63FF-A5089BDA5716}"/>
                </a:ext>
              </a:extLst>
            </p:cNvPr>
            <p:cNvSpPr/>
            <p:nvPr/>
          </p:nvSpPr>
          <p:spPr bwMode="auto">
            <a:xfrm>
              <a:off x="2805336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</p:grpSp>
      <p:sp>
        <p:nvSpPr>
          <p:cNvPr id="164" name="5-Point Star 29">
            <a:extLst>
              <a:ext uri="{FF2B5EF4-FFF2-40B4-BE49-F238E27FC236}">
                <a16:creationId xmlns:a16="http://schemas.microsoft.com/office/drawing/2014/main" id="{BA70E439-24EE-45C7-2208-9A8C5139F9D2}"/>
              </a:ext>
            </a:extLst>
          </p:cNvPr>
          <p:cNvSpPr/>
          <p:nvPr/>
        </p:nvSpPr>
        <p:spPr bwMode="auto">
          <a:xfrm>
            <a:off x="1995578" y="2253905"/>
            <a:ext cx="440432" cy="439688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5" name="Arc 164">
            <a:extLst>
              <a:ext uri="{FF2B5EF4-FFF2-40B4-BE49-F238E27FC236}">
                <a16:creationId xmlns:a16="http://schemas.microsoft.com/office/drawing/2014/main" id="{DA369FAB-1943-3B93-F030-E1CA9ED0ACD5}"/>
              </a:ext>
            </a:extLst>
          </p:cNvPr>
          <p:cNvSpPr/>
          <p:nvPr/>
        </p:nvSpPr>
        <p:spPr bwMode="auto">
          <a:xfrm rot="5400000">
            <a:off x="1411130" y="1669085"/>
            <a:ext cx="1321296" cy="132129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6" name="Arc 165">
            <a:extLst>
              <a:ext uri="{FF2B5EF4-FFF2-40B4-BE49-F238E27FC236}">
                <a16:creationId xmlns:a16="http://schemas.microsoft.com/office/drawing/2014/main" id="{F97BB62B-37E8-00B8-3EFB-3DB4B14A2B33}"/>
              </a:ext>
            </a:extLst>
          </p:cNvPr>
          <p:cNvSpPr/>
          <p:nvPr/>
        </p:nvSpPr>
        <p:spPr bwMode="auto">
          <a:xfrm rot="5400000">
            <a:off x="1028170" y="1292277"/>
            <a:ext cx="2117576" cy="211757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ED3AEC0C-7CB1-69B0-1C3D-069543AECB0C}"/>
              </a:ext>
            </a:extLst>
          </p:cNvPr>
          <p:cNvSpPr/>
          <p:nvPr/>
        </p:nvSpPr>
        <p:spPr bwMode="auto">
          <a:xfrm rot="5400000">
            <a:off x="590053" y="850566"/>
            <a:ext cx="2977480" cy="297748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8" name="Arc 167">
            <a:extLst>
              <a:ext uri="{FF2B5EF4-FFF2-40B4-BE49-F238E27FC236}">
                <a16:creationId xmlns:a16="http://schemas.microsoft.com/office/drawing/2014/main" id="{FE7697D7-1242-1349-E238-B95FFE5381AB}"/>
              </a:ext>
            </a:extLst>
          </p:cNvPr>
          <p:cNvSpPr/>
          <p:nvPr/>
        </p:nvSpPr>
        <p:spPr bwMode="auto">
          <a:xfrm rot="5400000">
            <a:off x="144744" y="396680"/>
            <a:ext cx="3881060" cy="388106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97560C7-068A-681E-8B92-1869DB09220A}"/>
              </a:ext>
            </a:extLst>
          </p:cNvPr>
          <p:cNvSpPr/>
          <p:nvPr/>
        </p:nvSpPr>
        <p:spPr>
          <a:xfrm>
            <a:off x="709520" y="2215805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272E806-C160-0755-194D-376101FE3271}"/>
              </a:ext>
            </a:extLst>
          </p:cNvPr>
          <p:cNvSpPr/>
          <p:nvPr/>
        </p:nvSpPr>
        <p:spPr>
          <a:xfrm>
            <a:off x="4294464" y="3979728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Out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BD028-C952-3FEA-8A24-F97C2F12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9358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way to use an FPGA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B8030-0BC7-86DB-8D50-472EDD00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8600"/>
            <a:fld id="{86CB4B4D-7CA3-9044-876B-883B54F8677D}" type="slidenum">
              <a:rPr lang="en-GB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defTabSz="228600"/>
              <a:t>13</a:t>
            </a:fld>
            <a:endParaRPr lang="en-GB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136" name="Content Placeholder 34">
            <a:extLst>
              <a:ext uri="{FF2B5EF4-FFF2-40B4-BE49-F238E27FC236}">
                <a16:creationId xmlns:a16="http://schemas.microsoft.com/office/drawing/2014/main" id="{9ADDFB7F-15A0-3BC8-7156-FC9D95473ECB}"/>
              </a:ext>
            </a:extLst>
          </p:cNvPr>
          <p:cNvSpPr txBox="1">
            <a:spLocks/>
          </p:cNvSpPr>
          <p:nvPr/>
        </p:nvSpPr>
        <p:spPr>
          <a:xfrm>
            <a:off x="1485370" y="4633990"/>
            <a:ext cx="4393842" cy="22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Wait for the signal to propagate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“Sea-of-logic” approach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solidFill>
                  <a:schemeClr val="accent4"/>
                </a:solidFill>
              </a:rPr>
              <a:t>Constrained by the speed of light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BE2B544-9415-8597-DBB0-24DF8B916ED5}"/>
              </a:ext>
            </a:extLst>
          </p:cNvPr>
          <p:cNvGrpSpPr/>
          <p:nvPr/>
        </p:nvGrpSpPr>
        <p:grpSpPr>
          <a:xfrm>
            <a:off x="2071778" y="2329733"/>
            <a:ext cx="2049760" cy="2046784"/>
            <a:chOff x="1043608" y="1844824"/>
            <a:chExt cx="2049760" cy="2046784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9D08618-19BD-13E3-6958-3EFD1E8F3570}"/>
                </a:ext>
              </a:extLst>
            </p:cNvPr>
            <p:cNvSpPr/>
            <p:nvPr/>
          </p:nvSpPr>
          <p:spPr bwMode="auto">
            <a:xfrm>
              <a:off x="1043608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837A4BC-FA10-4082-6DAE-545865F617E9}"/>
                </a:ext>
              </a:extLst>
            </p:cNvPr>
            <p:cNvSpPr/>
            <p:nvPr/>
          </p:nvSpPr>
          <p:spPr bwMode="auto">
            <a:xfrm>
              <a:off x="1484040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C46619C-C58F-18C8-11A1-A71C6AE62596}"/>
                </a:ext>
              </a:extLst>
            </p:cNvPr>
            <p:cNvSpPr/>
            <p:nvPr/>
          </p:nvSpPr>
          <p:spPr bwMode="auto">
            <a:xfrm>
              <a:off x="1924472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1CB0D0B-0B66-B32B-A5EA-6C94389F01F8}"/>
                </a:ext>
              </a:extLst>
            </p:cNvPr>
            <p:cNvSpPr/>
            <p:nvPr/>
          </p:nvSpPr>
          <p:spPr bwMode="auto">
            <a:xfrm>
              <a:off x="2364904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74EAB57-BCA6-CC3D-DD57-F9298E593F1B}"/>
                </a:ext>
              </a:extLst>
            </p:cNvPr>
            <p:cNvSpPr/>
            <p:nvPr/>
          </p:nvSpPr>
          <p:spPr bwMode="auto">
            <a:xfrm>
              <a:off x="2805336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B302182-60EA-BC83-FB49-5F854DD19451}"/>
                </a:ext>
              </a:extLst>
            </p:cNvPr>
            <p:cNvSpPr/>
            <p:nvPr/>
          </p:nvSpPr>
          <p:spPr bwMode="auto">
            <a:xfrm>
              <a:off x="1043608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8AC60E7-CA9E-F004-AE62-CE32B488FAC8}"/>
                </a:ext>
              </a:extLst>
            </p:cNvPr>
            <p:cNvSpPr/>
            <p:nvPr/>
          </p:nvSpPr>
          <p:spPr bwMode="auto">
            <a:xfrm>
              <a:off x="1484040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96296F3-057B-5834-D039-319B2AF0FFB0}"/>
                </a:ext>
              </a:extLst>
            </p:cNvPr>
            <p:cNvSpPr/>
            <p:nvPr/>
          </p:nvSpPr>
          <p:spPr bwMode="auto">
            <a:xfrm>
              <a:off x="1924472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65A81B4-F69C-0BC2-1FAB-43D134F14B06}"/>
                </a:ext>
              </a:extLst>
            </p:cNvPr>
            <p:cNvSpPr/>
            <p:nvPr/>
          </p:nvSpPr>
          <p:spPr bwMode="auto">
            <a:xfrm>
              <a:off x="2364904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A14864E-913D-636E-BF2C-8C59F0EA6872}"/>
                </a:ext>
              </a:extLst>
            </p:cNvPr>
            <p:cNvSpPr/>
            <p:nvPr/>
          </p:nvSpPr>
          <p:spPr bwMode="auto">
            <a:xfrm>
              <a:off x="2805336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F7F1C1C-0E1F-338E-1E6B-57F65E98E8B3}"/>
                </a:ext>
              </a:extLst>
            </p:cNvPr>
            <p:cNvSpPr/>
            <p:nvPr/>
          </p:nvSpPr>
          <p:spPr bwMode="auto">
            <a:xfrm>
              <a:off x="1043608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831E380-63DD-E36D-7841-8D9155C9640A}"/>
                </a:ext>
              </a:extLst>
            </p:cNvPr>
            <p:cNvSpPr/>
            <p:nvPr/>
          </p:nvSpPr>
          <p:spPr bwMode="auto">
            <a:xfrm>
              <a:off x="1484040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C434DEF-7FAB-19BA-D6E8-18CB9369DFA0}"/>
                </a:ext>
              </a:extLst>
            </p:cNvPr>
            <p:cNvSpPr/>
            <p:nvPr/>
          </p:nvSpPr>
          <p:spPr bwMode="auto">
            <a:xfrm>
              <a:off x="1924472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FB2BDA9-D3DC-0BD4-5BCB-690ECF7B0B6B}"/>
                </a:ext>
              </a:extLst>
            </p:cNvPr>
            <p:cNvSpPr/>
            <p:nvPr/>
          </p:nvSpPr>
          <p:spPr bwMode="auto">
            <a:xfrm>
              <a:off x="2364904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6672B2C-757B-2183-8D77-94AC79D7E765}"/>
                </a:ext>
              </a:extLst>
            </p:cNvPr>
            <p:cNvSpPr/>
            <p:nvPr/>
          </p:nvSpPr>
          <p:spPr bwMode="auto">
            <a:xfrm>
              <a:off x="2805336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9173B8D-9557-64D6-9792-DE1971400776}"/>
                </a:ext>
              </a:extLst>
            </p:cNvPr>
            <p:cNvSpPr/>
            <p:nvPr/>
          </p:nvSpPr>
          <p:spPr bwMode="auto">
            <a:xfrm>
              <a:off x="1043608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46C1826-854C-911B-73F5-D0EC6C61C922}"/>
                </a:ext>
              </a:extLst>
            </p:cNvPr>
            <p:cNvSpPr/>
            <p:nvPr/>
          </p:nvSpPr>
          <p:spPr bwMode="auto">
            <a:xfrm>
              <a:off x="1484040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59662DB-C073-A3FA-9C76-BA20A2B71A9F}"/>
                </a:ext>
              </a:extLst>
            </p:cNvPr>
            <p:cNvSpPr/>
            <p:nvPr/>
          </p:nvSpPr>
          <p:spPr bwMode="auto">
            <a:xfrm>
              <a:off x="1924472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6052195-2DEC-26FF-EFCC-D2483B82C933}"/>
                </a:ext>
              </a:extLst>
            </p:cNvPr>
            <p:cNvSpPr/>
            <p:nvPr/>
          </p:nvSpPr>
          <p:spPr bwMode="auto">
            <a:xfrm>
              <a:off x="2364904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7924042-17C3-238B-3A40-0C28F5AEC27C}"/>
                </a:ext>
              </a:extLst>
            </p:cNvPr>
            <p:cNvSpPr/>
            <p:nvPr/>
          </p:nvSpPr>
          <p:spPr bwMode="auto">
            <a:xfrm>
              <a:off x="2805336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B317EB1-A26A-5880-686A-8261DFEC17E7}"/>
                </a:ext>
              </a:extLst>
            </p:cNvPr>
            <p:cNvSpPr/>
            <p:nvPr/>
          </p:nvSpPr>
          <p:spPr bwMode="auto">
            <a:xfrm>
              <a:off x="1043608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F2DACA4-0FB6-A646-8CB7-346853ED4585}"/>
                </a:ext>
              </a:extLst>
            </p:cNvPr>
            <p:cNvSpPr/>
            <p:nvPr/>
          </p:nvSpPr>
          <p:spPr bwMode="auto">
            <a:xfrm>
              <a:off x="1484040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40CE567-BE7F-B065-341B-52480F484B49}"/>
                </a:ext>
              </a:extLst>
            </p:cNvPr>
            <p:cNvSpPr/>
            <p:nvPr/>
          </p:nvSpPr>
          <p:spPr bwMode="auto">
            <a:xfrm>
              <a:off x="1924472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2E36AC1-8665-0141-9773-F7FC2050A553}"/>
                </a:ext>
              </a:extLst>
            </p:cNvPr>
            <p:cNvSpPr/>
            <p:nvPr/>
          </p:nvSpPr>
          <p:spPr bwMode="auto">
            <a:xfrm>
              <a:off x="2364904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D277511-324E-2069-63FF-A5089BDA5716}"/>
                </a:ext>
              </a:extLst>
            </p:cNvPr>
            <p:cNvSpPr/>
            <p:nvPr/>
          </p:nvSpPr>
          <p:spPr bwMode="auto">
            <a:xfrm>
              <a:off x="2805336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</p:grpSp>
      <p:sp>
        <p:nvSpPr>
          <p:cNvPr id="164" name="5-Point Star 29">
            <a:extLst>
              <a:ext uri="{FF2B5EF4-FFF2-40B4-BE49-F238E27FC236}">
                <a16:creationId xmlns:a16="http://schemas.microsoft.com/office/drawing/2014/main" id="{BA70E439-24EE-45C7-2208-9A8C5139F9D2}"/>
              </a:ext>
            </a:extLst>
          </p:cNvPr>
          <p:cNvSpPr/>
          <p:nvPr/>
        </p:nvSpPr>
        <p:spPr bwMode="auto">
          <a:xfrm>
            <a:off x="1995578" y="2253905"/>
            <a:ext cx="440432" cy="439688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5" name="Arc 164">
            <a:extLst>
              <a:ext uri="{FF2B5EF4-FFF2-40B4-BE49-F238E27FC236}">
                <a16:creationId xmlns:a16="http://schemas.microsoft.com/office/drawing/2014/main" id="{DA369FAB-1943-3B93-F030-E1CA9ED0ACD5}"/>
              </a:ext>
            </a:extLst>
          </p:cNvPr>
          <p:cNvSpPr/>
          <p:nvPr/>
        </p:nvSpPr>
        <p:spPr bwMode="auto">
          <a:xfrm rot="5400000">
            <a:off x="1411130" y="1669085"/>
            <a:ext cx="1321296" cy="132129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6" name="Arc 165">
            <a:extLst>
              <a:ext uri="{FF2B5EF4-FFF2-40B4-BE49-F238E27FC236}">
                <a16:creationId xmlns:a16="http://schemas.microsoft.com/office/drawing/2014/main" id="{F97BB62B-37E8-00B8-3EFB-3DB4B14A2B33}"/>
              </a:ext>
            </a:extLst>
          </p:cNvPr>
          <p:cNvSpPr/>
          <p:nvPr/>
        </p:nvSpPr>
        <p:spPr bwMode="auto">
          <a:xfrm rot="5400000">
            <a:off x="1028170" y="1292277"/>
            <a:ext cx="2117576" cy="211757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ED3AEC0C-7CB1-69B0-1C3D-069543AECB0C}"/>
              </a:ext>
            </a:extLst>
          </p:cNvPr>
          <p:cNvSpPr/>
          <p:nvPr/>
        </p:nvSpPr>
        <p:spPr bwMode="auto">
          <a:xfrm rot="5400000">
            <a:off x="590053" y="850566"/>
            <a:ext cx="2977480" cy="297748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8" name="Arc 167">
            <a:extLst>
              <a:ext uri="{FF2B5EF4-FFF2-40B4-BE49-F238E27FC236}">
                <a16:creationId xmlns:a16="http://schemas.microsoft.com/office/drawing/2014/main" id="{FE7697D7-1242-1349-E238-B95FFE5381AB}"/>
              </a:ext>
            </a:extLst>
          </p:cNvPr>
          <p:cNvSpPr/>
          <p:nvPr/>
        </p:nvSpPr>
        <p:spPr bwMode="auto">
          <a:xfrm rot="5400000">
            <a:off x="144744" y="396680"/>
            <a:ext cx="3881060" cy="388106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C7284CD-8B6B-5F75-5280-6A2982F40B2F}"/>
              </a:ext>
            </a:extLst>
          </p:cNvPr>
          <p:cNvSpPr/>
          <p:nvPr/>
        </p:nvSpPr>
        <p:spPr>
          <a:xfrm>
            <a:off x="709520" y="2215805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AF93AF3-9B48-15DE-B60C-C37B32DE90A0}"/>
              </a:ext>
            </a:extLst>
          </p:cNvPr>
          <p:cNvSpPr/>
          <p:nvPr/>
        </p:nvSpPr>
        <p:spPr>
          <a:xfrm>
            <a:off x="4294464" y="3979728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Out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9F4E8-9959-9BFF-4A5C-EE5E0C06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285546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Better…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B8030-0BC7-86DB-8D50-472EDD00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8600"/>
            <a:fld id="{86CB4B4D-7CA3-9044-876B-883B54F8677D}" type="slidenum">
              <a:rPr lang="en-GB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defTabSz="228600"/>
              <a:t>14</a:t>
            </a:fld>
            <a:endParaRPr lang="en-GB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136" name="Content Placeholder 34">
            <a:extLst>
              <a:ext uri="{FF2B5EF4-FFF2-40B4-BE49-F238E27FC236}">
                <a16:creationId xmlns:a16="http://schemas.microsoft.com/office/drawing/2014/main" id="{9ADDFB7F-15A0-3BC8-7156-FC9D95473ECB}"/>
              </a:ext>
            </a:extLst>
          </p:cNvPr>
          <p:cNvSpPr txBox="1">
            <a:spLocks/>
          </p:cNvSpPr>
          <p:nvPr/>
        </p:nvSpPr>
        <p:spPr>
          <a:xfrm>
            <a:off x="1485370" y="4633990"/>
            <a:ext cx="4393842" cy="22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Wait for the signal to propagate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“Sea-of-logic” approach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solidFill>
                  <a:schemeClr val="accent4"/>
                </a:solidFill>
              </a:rPr>
              <a:t>Constrained by the speed of light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7" name="Content Placeholder 35">
            <a:extLst>
              <a:ext uri="{FF2B5EF4-FFF2-40B4-BE49-F238E27FC236}">
                <a16:creationId xmlns:a16="http://schemas.microsoft.com/office/drawing/2014/main" id="{F8D82383-07AB-CAA3-54FA-EE2088131F89}"/>
              </a:ext>
            </a:extLst>
          </p:cNvPr>
          <p:cNvSpPr txBox="1">
            <a:spLocks/>
          </p:cNvSpPr>
          <p:nvPr/>
        </p:nvSpPr>
        <p:spPr>
          <a:xfrm>
            <a:off x="7579474" y="4633990"/>
            <a:ext cx="3888626" cy="198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Do less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solidFill>
                  <a:schemeClr val="accent4"/>
                </a:solidFill>
              </a:rPr>
              <a:t>C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lock the result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BE2B544-9415-8597-DBB0-24DF8B916ED5}"/>
              </a:ext>
            </a:extLst>
          </p:cNvPr>
          <p:cNvGrpSpPr/>
          <p:nvPr/>
        </p:nvGrpSpPr>
        <p:grpSpPr>
          <a:xfrm>
            <a:off x="2071778" y="2329733"/>
            <a:ext cx="2049760" cy="2046784"/>
            <a:chOff x="1043608" y="1844824"/>
            <a:chExt cx="2049760" cy="2046784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9D08618-19BD-13E3-6958-3EFD1E8F3570}"/>
                </a:ext>
              </a:extLst>
            </p:cNvPr>
            <p:cNvSpPr/>
            <p:nvPr/>
          </p:nvSpPr>
          <p:spPr bwMode="auto">
            <a:xfrm>
              <a:off x="1043608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837A4BC-FA10-4082-6DAE-545865F617E9}"/>
                </a:ext>
              </a:extLst>
            </p:cNvPr>
            <p:cNvSpPr/>
            <p:nvPr/>
          </p:nvSpPr>
          <p:spPr bwMode="auto">
            <a:xfrm>
              <a:off x="1484040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C46619C-C58F-18C8-11A1-A71C6AE62596}"/>
                </a:ext>
              </a:extLst>
            </p:cNvPr>
            <p:cNvSpPr/>
            <p:nvPr/>
          </p:nvSpPr>
          <p:spPr bwMode="auto">
            <a:xfrm>
              <a:off x="1924472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1CB0D0B-0B66-B32B-A5EA-6C94389F01F8}"/>
                </a:ext>
              </a:extLst>
            </p:cNvPr>
            <p:cNvSpPr/>
            <p:nvPr/>
          </p:nvSpPr>
          <p:spPr bwMode="auto">
            <a:xfrm>
              <a:off x="2364904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74EAB57-BCA6-CC3D-DD57-F9298E593F1B}"/>
                </a:ext>
              </a:extLst>
            </p:cNvPr>
            <p:cNvSpPr/>
            <p:nvPr/>
          </p:nvSpPr>
          <p:spPr bwMode="auto">
            <a:xfrm>
              <a:off x="2805336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B302182-60EA-BC83-FB49-5F854DD19451}"/>
                </a:ext>
              </a:extLst>
            </p:cNvPr>
            <p:cNvSpPr/>
            <p:nvPr/>
          </p:nvSpPr>
          <p:spPr bwMode="auto">
            <a:xfrm>
              <a:off x="1043608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8AC60E7-CA9E-F004-AE62-CE32B488FAC8}"/>
                </a:ext>
              </a:extLst>
            </p:cNvPr>
            <p:cNvSpPr/>
            <p:nvPr/>
          </p:nvSpPr>
          <p:spPr bwMode="auto">
            <a:xfrm>
              <a:off x="1484040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96296F3-057B-5834-D039-319B2AF0FFB0}"/>
                </a:ext>
              </a:extLst>
            </p:cNvPr>
            <p:cNvSpPr/>
            <p:nvPr/>
          </p:nvSpPr>
          <p:spPr bwMode="auto">
            <a:xfrm>
              <a:off x="1924472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65A81B4-F69C-0BC2-1FAB-43D134F14B06}"/>
                </a:ext>
              </a:extLst>
            </p:cNvPr>
            <p:cNvSpPr/>
            <p:nvPr/>
          </p:nvSpPr>
          <p:spPr bwMode="auto">
            <a:xfrm>
              <a:off x="2364904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A14864E-913D-636E-BF2C-8C59F0EA6872}"/>
                </a:ext>
              </a:extLst>
            </p:cNvPr>
            <p:cNvSpPr/>
            <p:nvPr/>
          </p:nvSpPr>
          <p:spPr bwMode="auto">
            <a:xfrm>
              <a:off x="2805336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F7F1C1C-0E1F-338E-1E6B-57F65E98E8B3}"/>
                </a:ext>
              </a:extLst>
            </p:cNvPr>
            <p:cNvSpPr/>
            <p:nvPr/>
          </p:nvSpPr>
          <p:spPr bwMode="auto">
            <a:xfrm>
              <a:off x="1043608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831E380-63DD-E36D-7841-8D9155C9640A}"/>
                </a:ext>
              </a:extLst>
            </p:cNvPr>
            <p:cNvSpPr/>
            <p:nvPr/>
          </p:nvSpPr>
          <p:spPr bwMode="auto">
            <a:xfrm>
              <a:off x="1484040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C434DEF-7FAB-19BA-D6E8-18CB9369DFA0}"/>
                </a:ext>
              </a:extLst>
            </p:cNvPr>
            <p:cNvSpPr/>
            <p:nvPr/>
          </p:nvSpPr>
          <p:spPr bwMode="auto">
            <a:xfrm>
              <a:off x="1924472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FB2BDA9-D3DC-0BD4-5BCB-690ECF7B0B6B}"/>
                </a:ext>
              </a:extLst>
            </p:cNvPr>
            <p:cNvSpPr/>
            <p:nvPr/>
          </p:nvSpPr>
          <p:spPr bwMode="auto">
            <a:xfrm>
              <a:off x="2364904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6672B2C-757B-2183-8D77-94AC79D7E765}"/>
                </a:ext>
              </a:extLst>
            </p:cNvPr>
            <p:cNvSpPr/>
            <p:nvPr/>
          </p:nvSpPr>
          <p:spPr bwMode="auto">
            <a:xfrm>
              <a:off x="2805336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9173B8D-9557-64D6-9792-DE1971400776}"/>
                </a:ext>
              </a:extLst>
            </p:cNvPr>
            <p:cNvSpPr/>
            <p:nvPr/>
          </p:nvSpPr>
          <p:spPr bwMode="auto">
            <a:xfrm>
              <a:off x="1043608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46C1826-854C-911B-73F5-D0EC6C61C922}"/>
                </a:ext>
              </a:extLst>
            </p:cNvPr>
            <p:cNvSpPr/>
            <p:nvPr/>
          </p:nvSpPr>
          <p:spPr bwMode="auto">
            <a:xfrm>
              <a:off x="1484040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59662DB-C073-A3FA-9C76-BA20A2B71A9F}"/>
                </a:ext>
              </a:extLst>
            </p:cNvPr>
            <p:cNvSpPr/>
            <p:nvPr/>
          </p:nvSpPr>
          <p:spPr bwMode="auto">
            <a:xfrm>
              <a:off x="1924472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6052195-2DEC-26FF-EFCC-D2483B82C933}"/>
                </a:ext>
              </a:extLst>
            </p:cNvPr>
            <p:cNvSpPr/>
            <p:nvPr/>
          </p:nvSpPr>
          <p:spPr bwMode="auto">
            <a:xfrm>
              <a:off x="2364904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7924042-17C3-238B-3A40-0C28F5AEC27C}"/>
                </a:ext>
              </a:extLst>
            </p:cNvPr>
            <p:cNvSpPr/>
            <p:nvPr/>
          </p:nvSpPr>
          <p:spPr bwMode="auto">
            <a:xfrm>
              <a:off x="2805336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B317EB1-A26A-5880-686A-8261DFEC17E7}"/>
                </a:ext>
              </a:extLst>
            </p:cNvPr>
            <p:cNvSpPr/>
            <p:nvPr/>
          </p:nvSpPr>
          <p:spPr bwMode="auto">
            <a:xfrm>
              <a:off x="1043608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F2DACA4-0FB6-A646-8CB7-346853ED4585}"/>
                </a:ext>
              </a:extLst>
            </p:cNvPr>
            <p:cNvSpPr/>
            <p:nvPr/>
          </p:nvSpPr>
          <p:spPr bwMode="auto">
            <a:xfrm>
              <a:off x="1484040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40CE567-BE7F-B065-341B-52480F484B49}"/>
                </a:ext>
              </a:extLst>
            </p:cNvPr>
            <p:cNvSpPr/>
            <p:nvPr/>
          </p:nvSpPr>
          <p:spPr bwMode="auto">
            <a:xfrm>
              <a:off x="1924472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2E36AC1-8665-0141-9773-F7FC2050A553}"/>
                </a:ext>
              </a:extLst>
            </p:cNvPr>
            <p:cNvSpPr/>
            <p:nvPr/>
          </p:nvSpPr>
          <p:spPr bwMode="auto">
            <a:xfrm>
              <a:off x="2364904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D277511-324E-2069-63FF-A5089BDA5716}"/>
                </a:ext>
              </a:extLst>
            </p:cNvPr>
            <p:cNvSpPr/>
            <p:nvPr/>
          </p:nvSpPr>
          <p:spPr bwMode="auto">
            <a:xfrm>
              <a:off x="2805336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</p:grpSp>
      <p:sp>
        <p:nvSpPr>
          <p:cNvPr id="164" name="5-Point Star 29">
            <a:extLst>
              <a:ext uri="{FF2B5EF4-FFF2-40B4-BE49-F238E27FC236}">
                <a16:creationId xmlns:a16="http://schemas.microsoft.com/office/drawing/2014/main" id="{BA70E439-24EE-45C7-2208-9A8C5139F9D2}"/>
              </a:ext>
            </a:extLst>
          </p:cNvPr>
          <p:cNvSpPr/>
          <p:nvPr/>
        </p:nvSpPr>
        <p:spPr bwMode="auto">
          <a:xfrm>
            <a:off x="1995578" y="2253905"/>
            <a:ext cx="440432" cy="439688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5" name="Arc 164">
            <a:extLst>
              <a:ext uri="{FF2B5EF4-FFF2-40B4-BE49-F238E27FC236}">
                <a16:creationId xmlns:a16="http://schemas.microsoft.com/office/drawing/2014/main" id="{DA369FAB-1943-3B93-F030-E1CA9ED0ACD5}"/>
              </a:ext>
            </a:extLst>
          </p:cNvPr>
          <p:cNvSpPr/>
          <p:nvPr/>
        </p:nvSpPr>
        <p:spPr bwMode="auto">
          <a:xfrm rot="5400000">
            <a:off x="1411130" y="1669085"/>
            <a:ext cx="1321296" cy="132129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6" name="Arc 165">
            <a:extLst>
              <a:ext uri="{FF2B5EF4-FFF2-40B4-BE49-F238E27FC236}">
                <a16:creationId xmlns:a16="http://schemas.microsoft.com/office/drawing/2014/main" id="{F97BB62B-37E8-00B8-3EFB-3DB4B14A2B33}"/>
              </a:ext>
            </a:extLst>
          </p:cNvPr>
          <p:cNvSpPr/>
          <p:nvPr/>
        </p:nvSpPr>
        <p:spPr bwMode="auto">
          <a:xfrm rot="5400000">
            <a:off x="1028170" y="1292277"/>
            <a:ext cx="2117576" cy="211757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ED3AEC0C-7CB1-69B0-1C3D-069543AECB0C}"/>
              </a:ext>
            </a:extLst>
          </p:cNvPr>
          <p:cNvSpPr/>
          <p:nvPr/>
        </p:nvSpPr>
        <p:spPr bwMode="auto">
          <a:xfrm rot="5400000">
            <a:off x="590053" y="850566"/>
            <a:ext cx="2977480" cy="297748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8" name="Arc 167">
            <a:extLst>
              <a:ext uri="{FF2B5EF4-FFF2-40B4-BE49-F238E27FC236}">
                <a16:creationId xmlns:a16="http://schemas.microsoft.com/office/drawing/2014/main" id="{FE7697D7-1242-1349-E238-B95FFE5381AB}"/>
              </a:ext>
            </a:extLst>
          </p:cNvPr>
          <p:cNvSpPr/>
          <p:nvPr/>
        </p:nvSpPr>
        <p:spPr bwMode="auto">
          <a:xfrm rot="5400000">
            <a:off x="144744" y="396680"/>
            <a:ext cx="3881060" cy="388106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4787E02-556A-8B97-07E9-76DEDE49188A}"/>
              </a:ext>
            </a:extLst>
          </p:cNvPr>
          <p:cNvSpPr/>
          <p:nvPr/>
        </p:nvSpPr>
        <p:spPr bwMode="auto">
          <a:xfrm>
            <a:off x="8245066" y="2301935"/>
            <a:ext cx="288032" cy="288032"/>
          </a:xfrm>
          <a:prstGeom prst="rect">
            <a:avLst/>
          </a:prstGeom>
          <a:solidFill>
            <a:srgbClr val="DF2E28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89908DB-32D2-289F-07C7-8108949906A1}"/>
              </a:ext>
            </a:extLst>
          </p:cNvPr>
          <p:cNvSpPr/>
          <p:nvPr/>
        </p:nvSpPr>
        <p:spPr bwMode="auto">
          <a:xfrm>
            <a:off x="8685498" y="2301935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96A9EA7-A929-905D-DA62-2F2786F7334A}"/>
              </a:ext>
            </a:extLst>
          </p:cNvPr>
          <p:cNvSpPr/>
          <p:nvPr/>
        </p:nvSpPr>
        <p:spPr bwMode="auto">
          <a:xfrm>
            <a:off x="9125930" y="2301935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FBF7D9F-52FD-3A67-02B8-2BE14CDDB449}"/>
              </a:ext>
            </a:extLst>
          </p:cNvPr>
          <p:cNvSpPr/>
          <p:nvPr/>
        </p:nvSpPr>
        <p:spPr bwMode="auto">
          <a:xfrm>
            <a:off x="9566362" y="2301935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E6E2F90-8832-AF3D-2209-542C405D4A22}"/>
              </a:ext>
            </a:extLst>
          </p:cNvPr>
          <p:cNvSpPr/>
          <p:nvPr/>
        </p:nvSpPr>
        <p:spPr bwMode="auto">
          <a:xfrm>
            <a:off x="10006794" y="2301935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24962F19-518D-8618-C4D9-56577AD3FE52}"/>
              </a:ext>
            </a:extLst>
          </p:cNvPr>
          <p:cNvSpPr/>
          <p:nvPr/>
        </p:nvSpPr>
        <p:spPr bwMode="auto">
          <a:xfrm>
            <a:off x="8245066" y="2741623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D223BE3-F380-4C00-1B4B-3AC33F8224FD}"/>
              </a:ext>
            </a:extLst>
          </p:cNvPr>
          <p:cNvSpPr/>
          <p:nvPr/>
        </p:nvSpPr>
        <p:spPr bwMode="auto">
          <a:xfrm>
            <a:off x="8685498" y="2741623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C7A02EB-3F7F-C28B-3392-C4C17E25B35D}"/>
              </a:ext>
            </a:extLst>
          </p:cNvPr>
          <p:cNvSpPr/>
          <p:nvPr/>
        </p:nvSpPr>
        <p:spPr bwMode="auto">
          <a:xfrm>
            <a:off x="9125930" y="2741623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D036F86-BCBD-C0DE-789F-B382E56B75A2}"/>
              </a:ext>
            </a:extLst>
          </p:cNvPr>
          <p:cNvSpPr/>
          <p:nvPr/>
        </p:nvSpPr>
        <p:spPr bwMode="auto">
          <a:xfrm>
            <a:off x="9566362" y="2741623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C4D44BCF-6D95-62CD-CB4F-B68AA9560C9B}"/>
              </a:ext>
            </a:extLst>
          </p:cNvPr>
          <p:cNvSpPr/>
          <p:nvPr/>
        </p:nvSpPr>
        <p:spPr bwMode="auto">
          <a:xfrm>
            <a:off x="10006794" y="2741623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20734DE-E7D2-F189-2618-46D83982E77F}"/>
              </a:ext>
            </a:extLst>
          </p:cNvPr>
          <p:cNvSpPr/>
          <p:nvPr/>
        </p:nvSpPr>
        <p:spPr bwMode="auto">
          <a:xfrm>
            <a:off x="8245066" y="3181311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25A5F0AB-4757-71AF-5AB1-7D1BF23C06C1}"/>
              </a:ext>
            </a:extLst>
          </p:cNvPr>
          <p:cNvSpPr/>
          <p:nvPr/>
        </p:nvSpPr>
        <p:spPr bwMode="auto">
          <a:xfrm>
            <a:off x="8685498" y="3181311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A3A6302-4A8A-B901-C2C4-E17C616FCEF0}"/>
              </a:ext>
            </a:extLst>
          </p:cNvPr>
          <p:cNvSpPr/>
          <p:nvPr/>
        </p:nvSpPr>
        <p:spPr bwMode="auto">
          <a:xfrm>
            <a:off x="9125930" y="3181311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0A0126F-546E-9873-D628-A6FD41F3D1CE}"/>
              </a:ext>
            </a:extLst>
          </p:cNvPr>
          <p:cNvSpPr/>
          <p:nvPr/>
        </p:nvSpPr>
        <p:spPr bwMode="auto">
          <a:xfrm>
            <a:off x="9566362" y="3181311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12B781A-50DD-886A-4AB6-E5400630534A}"/>
              </a:ext>
            </a:extLst>
          </p:cNvPr>
          <p:cNvSpPr/>
          <p:nvPr/>
        </p:nvSpPr>
        <p:spPr bwMode="auto">
          <a:xfrm>
            <a:off x="10006794" y="3181311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DE9D821-C7E0-737E-CE4B-453209DDD292}"/>
              </a:ext>
            </a:extLst>
          </p:cNvPr>
          <p:cNvSpPr/>
          <p:nvPr/>
        </p:nvSpPr>
        <p:spPr bwMode="auto">
          <a:xfrm>
            <a:off x="8245066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4D7180F-6368-EC75-D8D2-C8B61F7069AC}"/>
              </a:ext>
            </a:extLst>
          </p:cNvPr>
          <p:cNvSpPr/>
          <p:nvPr/>
        </p:nvSpPr>
        <p:spPr bwMode="auto">
          <a:xfrm>
            <a:off x="8685498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57EC900-626D-A37A-1D22-EB8E4F080AA2}"/>
              </a:ext>
            </a:extLst>
          </p:cNvPr>
          <p:cNvSpPr/>
          <p:nvPr/>
        </p:nvSpPr>
        <p:spPr bwMode="auto">
          <a:xfrm>
            <a:off x="9125930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FC69AE0-D3F4-22FD-06B8-A66056F82738}"/>
              </a:ext>
            </a:extLst>
          </p:cNvPr>
          <p:cNvSpPr/>
          <p:nvPr/>
        </p:nvSpPr>
        <p:spPr bwMode="auto">
          <a:xfrm>
            <a:off x="9566362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87312CC6-D14F-54C4-D8A6-BE6590236786}"/>
              </a:ext>
            </a:extLst>
          </p:cNvPr>
          <p:cNvSpPr/>
          <p:nvPr/>
        </p:nvSpPr>
        <p:spPr bwMode="auto">
          <a:xfrm>
            <a:off x="10006794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4C4AD6E-EFBD-7332-868C-1B04D890F551}"/>
              </a:ext>
            </a:extLst>
          </p:cNvPr>
          <p:cNvSpPr/>
          <p:nvPr/>
        </p:nvSpPr>
        <p:spPr bwMode="auto">
          <a:xfrm>
            <a:off x="8245066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7072305-ED98-62FE-1795-D6C52E0B774D}"/>
              </a:ext>
            </a:extLst>
          </p:cNvPr>
          <p:cNvSpPr/>
          <p:nvPr/>
        </p:nvSpPr>
        <p:spPr bwMode="auto">
          <a:xfrm>
            <a:off x="8685498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A150793-90E6-1A2E-F7C1-675B1F62E16D}"/>
              </a:ext>
            </a:extLst>
          </p:cNvPr>
          <p:cNvSpPr/>
          <p:nvPr/>
        </p:nvSpPr>
        <p:spPr bwMode="auto">
          <a:xfrm>
            <a:off x="9125930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72DD841-EF4B-8BA5-F6BC-DDE1620F2A9F}"/>
              </a:ext>
            </a:extLst>
          </p:cNvPr>
          <p:cNvSpPr/>
          <p:nvPr/>
        </p:nvSpPr>
        <p:spPr bwMode="auto">
          <a:xfrm>
            <a:off x="9566362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BD9B318-1B0D-5464-39A3-C70FE113E45F}"/>
              </a:ext>
            </a:extLst>
          </p:cNvPr>
          <p:cNvSpPr/>
          <p:nvPr/>
        </p:nvSpPr>
        <p:spPr bwMode="auto">
          <a:xfrm>
            <a:off x="10006794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1" name="5-Point Star 62">
            <a:extLst>
              <a:ext uri="{FF2B5EF4-FFF2-40B4-BE49-F238E27FC236}">
                <a16:creationId xmlns:a16="http://schemas.microsoft.com/office/drawing/2014/main" id="{04462FA4-2892-B516-C767-80FE224AC587}"/>
              </a:ext>
            </a:extLst>
          </p:cNvPr>
          <p:cNvSpPr/>
          <p:nvPr/>
        </p:nvSpPr>
        <p:spPr bwMode="auto">
          <a:xfrm>
            <a:off x="8168866" y="2186462"/>
            <a:ext cx="440432" cy="439688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D777F5D-8BA0-3C82-396A-ABA3E3075FA2}"/>
              </a:ext>
            </a:extLst>
          </p:cNvPr>
          <p:cNvSpPr/>
          <p:nvPr/>
        </p:nvSpPr>
        <p:spPr>
          <a:xfrm>
            <a:off x="709520" y="2215805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E077D91-E865-F234-3BF2-F28BA35CBB69}"/>
              </a:ext>
            </a:extLst>
          </p:cNvPr>
          <p:cNvSpPr/>
          <p:nvPr/>
        </p:nvSpPr>
        <p:spPr>
          <a:xfrm>
            <a:off x="4294464" y="3979728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Out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DC5E03F-37E8-E516-535F-E4A140FEF304}"/>
              </a:ext>
            </a:extLst>
          </p:cNvPr>
          <p:cNvSpPr/>
          <p:nvPr/>
        </p:nvSpPr>
        <p:spPr>
          <a:xfrm>
            <a:off x="6911151" y="2219320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In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B8C8D7C-AD03-9DB8-5A2C-74FCFDDF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2852280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Better…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B8030-0BC7-86DB-8D50-472EDD00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8600"/>
            <a:fld id="{86CB4B4D-7CA3-9044-876B-883B54F8677D}" type="slidenum">
              <a:rPr lang="en-GB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defTabSz="228600"/>
              <a:t>15</a:t>
            </a:fld>
            <a:endParaRPr lang="en-GB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136" name="Content Placeholder 34">
            <a:extLst>
              <a:ext uri="{FF2B5EF4-FFF2-40B4-BE49-F238E27FC236}">
                <a16:creationId xmlns:a16="http://schemas.microsoft.com/office/drawing/2014/main" id="{9ADDFB7F-15A0-3BC8-7156-FC9D95473ECB}"/>
              </a:ext>
            </a:extLst>
          </p:cNvPr>
          <p:cNvSpPr txBox="1">
            <a:spLocks/>
          </p:cNvSpPr>
          <p:nvPr/>
        </p:nvSpPr>
        <p:spPr>
          <a:xfrm>
            <a:off x="1485370" y="4633990"/>
            <a:ext cx="4393842" cy="22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Wait for the signal to propagate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“Sea-of-logic” approach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solidFill>
                  <a:schemeClr val="accent4"/>
                </a:solidFill>
              </a:rPr>
              <a:t>Constrained by the speed of light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7" name="Content Placeholder 35">
            <a:extLst>
              <a:ext uri="{FF2B5EF4-FFF2-40B4-BE49-F238E27FC236}">
                <a16:creationId xmlns:a16="http://schemas.microsoft.com/office/drawing/2014/main" id="{F8D82383-07AB-CAA3-54FA-EE2088131F89}"/>
              </a:ext>
            </a:extLst>
          </p:cNvPr>
          <p:cNvSpPr txBox="1">
            <a:spLocks/>
          </p:cNvSpPr>
          <p:nvPr/>
        </p:nvSpPr>
        <p:spPr>
          <a:xfrm>
            <a:off x="7579474" y="4633990"/>
            <a:ext cx="3700272" cy="198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Do less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solidFill>
                  <a:schemeClr val="accent4"/>
                </a:solidFill>
              </a:rPr>
              <a:t>C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lock the result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BE2B544-9415-8597-DBB0-24DF8B916ED5}"/>
              </a:ext>
            </a:extLst>
          </p:cNvPr>
          <p:cNvGrpSpPr/>
          <p:nvPr/>
        </p:nvGrpSpPr>
        <p:grpSpPr>
          <a:xfrm>
            <a:off x="2071778" y="2329733"/>
            <a:ext cx="2049760" cy="2046784"/>
            <a:chOff x="1043608" y="1844824"/>
            <a:chExt cx="2049760" cy="2046784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9D08618-19BD-13E3-6958-3EFD1E8F3570}"/>
                </a:ext>
              </a:extLst>
            </p:cNvPr>
            <p:cNvSpPr/>
            <p:nvPr/>
          </p:nvSpPr>
          <p:spPr bwMode="auto">
            <a:xfrm>
              <a:off x="1043608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837A4BC-FA10-4082-6DAE-545865F617E9}"/>
                </a:ext>
              </a:extLst>
            </p:cNvPr>
            <p:cNvSpPr/>
            <p:nvPr/>
          </p:nvSpPr>
          <p:spPr bwMode="auto">
            <a:xfrm>
              <a:off x="1484040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C46619C-C58F-18C8-11A1-A71C6AE62596}"/>
                </a:ext>
              </a:extLst>
            </p:cNvPr>
            <p:cNvSpPr/>
            <p:nvPr/>
          </p:nvSpPr>
          <p:spPr bwMode="auto">
            <a:xfrm>
              <a:off x="1924472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1CB0D0B-0B66-B32B-A5EA-6C94389F01F8}"/>
                </a:ext>
              </a:extLst>
            </p:cNvPr>
            <p:cNvSpPr/>
            <p:nvPr/>
          </p:nvSpPr>
          <p:spPr bwMode="auto">
            <a:xfrm>
              <a:off x="2364904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74EAB57-BCA6-CC3D-DD57-F9298E593F1B}"/>
                </a:ext>
              </a:extLst>
            </p:cNvPr>
            <p:cNvSpPr/>
            <p:nvPr/>
          </p:nvSpPr>
          <p:spPr bwMode="auto">
            <a:xfrm>
              <a:off x="2805336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B302182-60EA-BC83-FB49-5F854DD19451}"/>
                </a:ext>
              </a:extLst>
            </p:cNvPr>
            <p:cNvSpPr/>
            <p:nvPr/>
          </p:nvSpPr>
          <p:spPr bwMode="auto">
            <a:xfrm>
              <a:off x="1043608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8AC60E7-CA9E-F004-AE62-CE32B488FAC8}"/>
                </a:ext>
              </a:extLst>
            </p:cNvPr>
            <p:cNvSpPr/>
            <p:nvPr/>
          </p:nvSpPr>
          <p:spPr bwMode="auto">
            <a:xfrm>
              <a:off x="1484040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96296F3-057B-5834-D039-319B2AF0FFB0}"/>
                </a:ext>
              </a:extLst>
            </p:cNvPr>
            <p:cNvSpPr/>
            <p:nvPr/>
          </p:nvSpPr>
          <p:spPr bwMode="auto">
            <a:xfrm>
              <a:off x="1924472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65A81B4-F69C-0BC2-1FAB-43D134F14B06}"/>
                </a:ext>
              </a:extLst>
            </p:cNvPr>
            <p:cNvSpPr/>
            <p:nvPr/>
          </p:nvSpPr>
          <p:spPr bwMode="auto">
            <a:xfrm>
              <a:off x="2364904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A14864E-913D-636E-BF2C-8C59F0EA6872}"/>
                </a:ext>
              </a:extLst>
            </p:cNvPr>
            <p:cNvSpPr/>
            <p:nvPr/>
          </p:nvSpPr>
          <p:spPr bwMode="auto">
            <a:xfrm>
              <a:off x="2805336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F7F1C1C-0E1F-338E-1E6B-57F65E98E8B3}"/>
                </a:ext>
              </a:extLst>
            </p:cNvPr>
            <p:cNvSpPr/>
            <p:nvPr/>
          </p:nvSpPr>
          <p:spPr bwMode="auto">
            <a:xfrm>
              <a:off x="1043608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831E380-63DD-E36D-7841-8D9155C9640A}"/>
                </a:ext>
              </a:extLst>
            </p:cNvPr>
            <p:cNvSpPr/>
            <p:nvPr/>
          </p:nvSpPr>
          <p:spPr bwMode="auto">
            <a:xfrm>
              <a:off x="1484040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C434DEF-7FAB-19BA-D6E8-18CB9369DFA0}"/>
                </a:ext>
              </a:extLst>
            </p:cNvPr>
            <p:cNvSpPr/>
            <p:nvPr/>
          </p:nvSpPr>
          <p:spPr bwMode="auto">
            <a:xfrm>
              <a:off x="1924472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FB2BDA9-D3DC-0BD4-5BCB-690ECF7B0B6B}"/>
                </a:ext>
              </a:extLst>
            </p:cNvPr>
            <p:cNvSpPr/>
            <p:nvPr/>
          </p:nvSpPr>
          <p:spPr bwMode="auto">
            <a:xfrm>
              <a:off x="2364904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6672B2C-757B-2183-8D77-94AC79D7E765}"/>
                </a:ext>
              </a:extLst>
            </p:cNvPr>
            <p:cNvSpPr/>
            <p:nvPr/>
          </p:nvSpPr>
          <p:spPr bwMode="auto">
            <a:xfrm>
              <a:off x="2805336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9173B8D-9557-64D6-9792-DE1971400776}"/>
                </a:ext>
              </a:extLst>
            </p:cNvPr>
            <p:cNvSpPr/>
            <p:nvPr/>
          </p:nvSpPr>
          <p:spPr bwMode="auto">
            <a:xfrm>
              <a:off x="1043608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46C1826-854C-911B-73F5-D0EC6C61C922}"/>
                </a:ext>
              </a:extLst>
            </p:cNvPr>
            <p:cNvSpPr/>
            <p:nvPr/>
          </p:nvSpPr>
          <p:spPr bwMode="auto">
            <a:xfrm>
              <a:off x="1484040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59662DB-C073-A3FA-9C76-BA20A2B71A9F}"/>
                </a:ext>
              </a:extLst>
            </p:cNvPr>
            <p:cNvSpPr/>
            <p:nvPr/>
          </p:nvSpPr>
          <p:spPr bwMode="auto">
            <a:xfrm>
              <a:off x="1924472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6052195-2DEC-26FF-EFCC-D2483B82C933}"/>
                </a:ext>
              </a:extLst>
            </p:cNvPr>
            <p:cNvSpPr/>
            <p:nvPr/>
          </p:nvSpPr>
          <p:spPr bwMode="auto">
            <a:xfrm>
              <a:off x="2364904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7924042-17C3-238B-3A40-0C28F5AEC27C}"/>
                </a:ext>
              </a:extLst>
            </p:cNvPr>
            <p:cNvSpPr/>
            <p:nvPr/>
          </p:nvSpPr>
          <p:spPr bwMode="auto">
            <a:xfrm>
              <a:off x="2805336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B317EB1-A26A-5880-686A-8261DFEC17E7}"/>
                </a:ext>
              </a:extLst>
            </p:cNvPr>
            <p:cNvSpPr/>
            <p:nvPr/>
          </p:nvSpPr>
          <p:spPr bwMode="auto">
            <a:xfrm>
              <a:off x="1043608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F2DACA4-0FB6-A646-8CB7-346853ED4585}"/>
                </a:ext>
              </a:extLst>
            </p:cNvPr>
            <p:cNvSpPr/>
            <p:nvPr/>
          </p:nvSpPr>
          <p:spPr bwMode="auto">
            <a:xfrm>
              <a:off x="1484040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40CE567-BE7F-B065-341B-52480F484B49}"/>
                </a:ext>
              </a:extLst>
            </p:cNvPr>
            <p:cNvSpPr/>
            <p:nvPr/>
          </p:nvSpPr>
          <p:spPr bwMode="auto">
            <a:xfrm>
              <a:off x="1924472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2E36AC1-8665-0141-9773-F7FC2050A553}"/>
                </a:ext>
              </a:extLst>
            </p:cNvPr>
            <p:cNvSpPr/>
            <p:nvPr/>
          </p:nvSpPr>
          <p:spPr bwMode="auto">
            <a:xfrm>
              <a:off x="2364904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D277511-324E-2069-63FF-A5089BDA5716}"/>
                </a:ext>
              </a:extLst>
            </p:cNvPr>
            <p:cNvSpPr/>
            <p:nvPr/>
          </p:nvSpPr>
          <p:spPr bwMode="auto">
            <a:xfrm>
              <a:off x="2805336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</p:grpSp>
      <p:sp>
        <p:nvSpPr>
          <p:cNvPr id="164" name="5-Point Star 29">
            <a:extLst>
              <a:ext uri="{FF2B5EF4-FFF2-40B4-BE49-F238E27FC236}">
                <a16:creationId xmlns:a16="http://schemas.microsoft.com/office/drawing/2014/main" id="{BA70E439-24EE-45C7-2208-9A8C5139F9D2}"/>
              </a:ext>
            </a:extLst>
          </p:cNvPr>
          <p:cNvSpPr/>
          <p:nvPr/>
        </p:nvSpPr>
        <p:spPr bwMode="auto">
          <a:xfrm>
            <a:off x="1995578" y="2253905"/>
            <a:ext cx="440432" cy="439688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5" name="Arc 164">
            <a:extLst>
              <a:ext uri="{FF2B5EF4-FFF2-40B4-BE49-F238E27FC236}">
                <a16:creationId xmlns:a16="http://schemas.microsoft.com/office/drawing/2014/main" id="{DA369FAB-1943-3B93-F030-E1CA9ED0ACD5}"/>
              </a:ext>
            </a:extLst>
          </p:cNvPr>
          <p:cNvSpPr/>
          <p:nvPr/>
        </p:nvSpPr>
        <p:spPr bwMode="auto">
          <a:xfrm rot="5400000">
            <a:off x="1411130" y="1669085"/>
            <a:ext cx="1321296" cy="132129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6" name="Arc 165">
            <a:extLst>
              <a:ext uri="{FF2B5EF4-FFF2-40B4-BE49-F238E27FC236}">
                <a16:creationId xmlns:a16="http://schemas.microsoft.com/office/drawing/2014/main" id="{F97BB62B-37E8-00B8-3EFB-3DB4B14A2B33}"/>
              </a:ext>
            </a:extLst>
          </p:cNvPr>
          <p:cNvSpPr/>
          <p:nvPr/>
        </p:nvSpPr>
        <p:spPr bwMode="auto">
          <a:xfrm rot="5400000">
            <a:off x="1028170" y="1292277"/>
            <a:ext cx="2117576" cy="211757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ED3AEC0C-7CB1-69B0-1C3D-069543AECB0C}"/>
              </a:ext>
            </a:extLst>
          </p:cNvPr>
          <p:cNvSpPr/>
          <p:nvPr/>
        </p:nvSpPr>
        <p:spPr bwMode="auto">
          <a:xfrm rot="5400000">
            <a:off x="590053" y="850566"/>
            <a:ext cx="2977480" cy="297748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8" name="Arc 167">
            <a:extLst>
              <a:ext uri="{FF2B5EF4-FFF2-40B4-BE49-F238E27FC236}">
                <a16:creationId xmlns:a16="http://schemas.microsoft.com/office/drawing/2014/main" id="{FE7697D7-1242-1349-E238-B95FFE5381AB}"/>
              </a:ext>
            </a:extLst>
          </p:cNvPr>
          <p:cNvSpPr/>
          <p:nvPr/>
        </p:nvSpPr>
        <p:spPr bwMode="auto">
          <a:xfrm rot="5400000">
            <a:off x="144744" y="396680"/>
            <a:ext cx="3881060" cy="388106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4787E02-556A-8B97-07E9-76DEDE49188A}"/>
              </a:ext>
            </a:extLst>
          </p:cNvPr>
          <p:cNvSpPr/>
          <p:nvPr/>
        </p:nvSpPr>
        <p:spPr bwMode="auto">
          <a:xfrm>
            <a:off x="8245066" y="2301935"/>
            <a:ext cx="288032" cy="288032"/>
          </a:xfrm>
          <a:prstGeom prst="rect">
            <a:avLst/>
          </a:prstGeom>
          <a:solidFill>
            <a:srgbClr val="DF2E28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89908DB-32D2-289F-07C7-8108949906A1}"/>
              </a:ext>
            </a:extLst>
          </p:cNvPr>
          <p:cNvSpPr/>
          <p:nvPr/>
        </p:nvSpPr>
        <p:spPr bwMode="auto">
          <a:xfrm>
            <a:off x="8685498" y="2301935"/>
            <a:ext cx="288032" cy="2880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96A9EA7-A929-905D-DA62-2F2786F7334A}"/>
              </a:ext>
            </a:extLst>
          </p:cNvPr>
          <p:cNvSpPr/>
          <p:nvPr/>
        </p:nvSpPr>
        <p:spPr bwMode="auto">
          <a:xfrm>
            <a:off x="9125930" y="2301935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FBF7D9F-52FD-3A67-02B8-2BE14CDDB449}"/>
              </a:ext>
            </a:extLst>
          </p:cNvPr>
          <p:cNvSpPr/>
          <p:nvPr/>
        </p:nvSpPr>
        <p:spPr bwMode="auto">
          <a:xfrm>
            <a:off x="9566362" y="2301935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E6E2F90-8832-AF3D-2209-542C405D4A22}"/>
              </a:ext>
            </a:extLst>
          </p:cNvPr>
          <p:cNvSpPr/>
          <p:nvPr/>
        </p:nvSpPr>
        <p:spPr bwMode="auto">
          <a:xfrm>
            <a:off x="10006794" y="2301935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24962F19-518D-8618-C4D9-56577AD3FE52}"/>
              </a:ext>
            </a:extLst>
          </p:cNvPr>
          <p:cNvSpPr/>
          <p:nvPr/>
        </p:nvSpPr>
        <p:spPr bwMode="auto">
          <a:xfrm>
            <a:off x="8245066" y="2741623"/>
            <a:ext cx="288032" cy="2880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D223BE3-F380-4C00-1B4B-3AC33F8224FD}"/>
              </a:ext>
            </a:extLst>
          </p:cNvPr>
          <p:cNvSpPr/>
          <p:nvPr/>
        </p:nvSpPr>
        <p:spPr bwMode="auto">
          <a:xfrm>
            <a:off x="8685498" y="2741623"/>
            <a:ext cx="288032" cy="2880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C7A02EB-3F7F-C28B-3392-C4C17E25B35D}"/>
              </a:ext>
            </a:extLst>
          </p:cNvPr>
          <p:cNvSpPr/>
          <p:nvPr/>
        </p:nvSpPr>
        <p:spPr bwMode="auto">
          <a:xfrm>
            <a:off x="9125930" y="2741623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D036F86-BCBD-C0DE-789F-B382E56B75A2}"/>
              </a:ext>
            </a:extLst>
          </p:cNvPr>
          <p:cNvSpPr/>
          <p:nvPr/>
        </p:nvSpPr>
        <p:spPr bwMode="auto">
          <a:xfrm>
            <a:off x="9566362" y="2741623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C4D44BCF-6D95-62CD-CB4F-B68AA9560C9B}"/>
              </a:ext>
            </a:extLst>
          </p:cNvPr>
          <p:cNvSpPr/>
          <p:nvPr/>
        </p:nvSpPr>
        <p:spPr bwMode="auto">
          <a:xfrm>
            <a:off x="10006794" y="2741623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20734DE-E7D2-F189-2618-46D83982E77F}"/>
              </a:ext>
            </a:extLst>
          </p:cNvPr>
          <p:cNvSpPr/>
          <p:nvPr/>
        </p:nvSpPr>
        <p:spPr bwMode="auto">
          <a:xfrm>
            <a:off x="8245066" y="3181311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25A5F0AB-4757-71AF-5AB1-7D1BF23C06C1}"/>
              </a:ext>
            </a:extLst>
          </p:cNvPr>
          <p:cNvSpPr/>
          <p:nvPr/>
        </p:nvSpPr>
        <p:spPr bwMode="auto">
          <a:xfrm>
            <a:off x="8685498" y="3181311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A3A6302-4A8A-B901-C2C4-E17C616FCEF0}"/>
              </a:ext>
            </a:extLst>
          </p:cNvPr>
          <p:cNvSpPr/>
          <p:nvPr/>
        </p:nvSpPr>
        <p:spPr bwMode="auto">
          <a:xfrm>
            <a:off x="9125930" y="3181311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0A0126F-546E-9873-D628-A6FD41F3D1CE}"/>
              </a:ext>
            </a:extLst>
          </p:cNvPr>
          <p:cNvSpPr/>
          <p:nvPr/>
        </p:nvSpPr>
        <p:spPr bwMode="auto">
          <a:xfrm>
            <a:off x="9566362" y="3181311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12B781A-50DD-886A-4AB6-E5400630534A}"/>
              </a:ext>
            </a:extLst>
          </p:cNvPr>
          <p:cNvSpPr/>
          <p:nvPr/>
        </p:nvSpPr>
        <p:spPr bwMode="auto">
          <a:xfrm>
            <a:off x="10006794" y="3181311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DE9D821-C7E0-737E-CE4B-453209DDD292}"/>
              </a:ext>
            </a:extLst>
          </p:cNvPr>
          <p:cNvSpPr/>
          <p:nvPr/>
        </p:nvSpPr>
        <p:spPr bwMode="auto">
          <a:xfrm>
            <a:off x="8245066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4D7180F-6368-EC75-D8D2-C8B61F7069AC}"/>
              </a:ext>
            </a:extLst>
          </p:cNvPr>
          <p:cNvSpPr/>
          <p:nvPr/>
        </p:nvSpPr>
        <p:spPr bwMode="auto">
          <a:xfrm>
            <a:off x="8685498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57EC900-626D-A37A-1D22-EB8E4F080AA2}"/>
              </a:ext>
            </a:extLst>
          </p:cNvPr>
          <p:cNvSpPr/>
          <p:nvPr/>
        </p:nvSpPr>
        <p:spPr bwMode="auto">
          <a:xfrm>
            <a:off x="9125930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FC69AE0-D3F4-22FD-06B8-A66056F82738}"/>
              </a:ext>
            </a:extLst>
          </p:cNvPr>
          <p:cNvSpPr/>
          <p:nvPr/>
        </p:nvSpPr>
        <p:spPr bwMode="auto">
          <a:xfrm>
            <a:off x="9566362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87312CC6-D14F-54C4-D8A6-BE6590236786}"/>
              </a:ext>
            </a:extLst>
          </p:cNvPr>
          <p:cNvSpPr/>
          <p:nvPr/>
        </p:nvSpPr>
        <p:spPr bwMode="auto">
          <a:xfrm>
            <a:off x="10006794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4C4AD6E-EFBD-7332-868C-1B04D890F551}"/>
              </a:ext>
            </a:extLst>
          </p:cNvPr>
          <p:cNvSpPr/>
          <p:nvPr/>
        </p:nvSpPr>
        <p:spPr bwMode="auto">
          <a:xfrm>
            <a:off x="8245066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7072305-ED98-62FE-1795-D6C52E0B774D}"/>
              </a:ext>
            </a:extLst>
          </p:cNvPr>
          <p:cNvSpPr/>
          <p:nvPr/>
        </p:nvSpPr>
        <p:spPr bwMode="auto">
          <a:xfrm>
            <a:off x="8685498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A150793-90E6-1A2E-F7C1-675B1F62E16D}"/>
              </a:ext>
            </a:extLst>
          </p:cNvPr>
          <p:cNvSpPr/>
          <p:nvPr/>
        </p:nvSpPr>
        <p:spPr bwMode="auto">
          <a:xfrm>
            <a:off x="9125930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72DD841-EF4B-8BA5-F6BC-DDE1620F2A9F}"/>
              </a:ext>
            </a:extLst>
          </p:cNvPr>
          <p:cNvSpPr/>
          <p:nvPr/>
        </p:nvSpPr>
        <p:spPr bwMode="auto">
          <a:xfrm>
            <a:off x="9566362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BD9B318-1B0D-5464-39A3-C70FE113E45F}"/>
              </a:ext>
            </a:extLst>
          </p:cNvPr>
          <p:cNvSpPr/>
          <p:nvPr/>
        </p:nvSpPr>
        <p:spPr bwMode="auto">
          <a:xfrm>
            <a:off x="10006794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1" name="5-Point Star 62">
            <a:extLst>
              <a:ext uri="{FF2B5EF4-FFF2-40B4-BE49-F238E27FC236}">
                <a16:creationId xmlns:a16="http://schemas.microsoft.com/office/drawing/2014/main" id="{04462FA4-2892-B516-C767-80FE224AC587}"/>
              </a:ext>
            </a:extLst>
          </p:cNvPr>
          <p:cNvSpPr/>
          <p:nvPr/>
        </p:nvSpPr>
        <p:spPr bwMode="auto">
          <a:xfrm>
            <a:off x="8168866" y="2186462"/>
            <a:ext cx="440432" cy="439688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D777F5D-8BA0-3C82-396A-ABA3E3075FA2}"/>
              </a:ext>
            </a:extLst>
          </p:cNvPr>
          <p:cNvSpPr/>
          <p:nvPr/>
        </p:nvSpPr>
        <p:spPr>
          <a:xfrm>
            <a:off x="709520" y="2215805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E077D91-E865-F234-3BF2-F28BA35CBB69}"/>
              </a:ext>
            </a:extLst>
          </p:cNvPr>
          <p:cNvSpPr/>
          <p:nvPr/>
        </p:nvSpPr>
        <p:spPr>
          <a:xfrm>
            <a:off x="4294464" y="3979728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Out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DC5E03F-37E8-E516-535F-E4A140FEF304}"/>
              </a:ext>
            </a:extLst>
          </p:cNvPr>
          <p:cNvSpPr/>
          <p:nvPr/>
        </p:nvSpPr>
        <p:spPr>
          <a:xfrm>
            <a:off x="6911151" y="2219320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In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9ABFCB-BA3A-5EA1-8CF1-9AF28C72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2648205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Better…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B8030-0BC7-86DB-8D50-472EDD00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8600"/>
            <a:fld id="{86CB4B4D-7CA3-9044-876B-883B54F8677D}" type="slidenum">
              <a:rPr lang="en-GB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defTabSz="228600"/>
              <a:t>16</a:t>
            </a:fld>
            <a:endParaRPr lang="en-GB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136" name="Content Placeholder 34">
            <a:extLst>
              <a:ext uri="{FF2B5EF4-FFF2-40B4-BE49-F238E27FC236}">
                <a16:creationId xmlns:a16="http://schemas.microsoft.com/office/drawing/2014/main" id="{9ADDFB7F-15A0-3BC8-7156-FC9D95473ECB}"/>
              </a:ext>
            </a:extLst>
          </p:cNvPr>
          <p:cNvSpPr txBox="1">
            <a:spLocks/>
          </p:cNvSpPr>
          <p:nvPr/>
        </p:nvSpPr>
        <p:spPr>
          <a:xfrm>
            <a:off x="1485370" y="4633990"/>
            <a:ext cx="4393842" cy="22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Wait for the signal to propagate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“Sea-of-logic” approach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solidFill>
                  <a:schemeClr val="accent4"/>
                </a:solidFill>
              </a:rPr>
              <a:t>Constrained by the speed of light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7" name="Content Placeholder 35">
            <a:extLst>
              <a:ext uri="{FF2B5EF4-FFF2-40B4-BE49-F238E27FC236}">
                <a16:creationId xmlns:a16="http://schemas.microsoft.com/office/drawing/2014/main" id="{F8D82383-07AB-CAA3-54FA-EE2088131F89}"/>
              </a:ext>
            </a:extLst>
          </p:cNvPr>
          <p:cNvSpPr txBox="1">
            <a:spLocks/>
          </p:cNvSpPr>
          <p:nvPr/>
        </p:nvSpPr>
        <p:spPr>
          <a:xfrm>
            <a:off x="7579474" y="4633990"/>
            <a:ext cx="3700272" cy="198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Do less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solidFill>
                  <a:schemeClr val="accent4"/>
                </a:solidFill>
              </a:rPr>
              <a:t>C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lock the result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BE2B544-9415-8597-DBB0-24DF8B916ED5}"/>
              </a:ext>
            </a:extLst>
          </p:cNvPr>
          <p:cNvGrpSpPr/>
          <p:nvPr/>
        </p:nvGrpSpPr>
        <p:grpSpPr>
          <a:xfrm>
            <a:off x="2071778" y="2329733"/>
            <a:ext cx="2049760" cy="2046784"/>
            <a:chOff x="1043608" y="1844824"/>
            <a:chExt cx="2049760" cy="2046784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9D08618-19BD-13E3-6958-3EFD1E8F3570}"/>
                </a:ext>
              </a:extLst>
            </p:cNvPr>
            <p:cNvSpPr/>
            <p:nvPr/>
          </p:nvSpPr>
          <p:spPr bwMode="auto">
            <a:xfrm>
              <a:off x="1043608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837A4BC-FA10-4082-6DAE-545865F617E9}"/>
                </a:ext>
              </a:extLst>
            </p:cNvPr>
            <p:cNvSpPr/>
            <p:nvPr/>
          </p:nvSpPr>
          <p:spPr bwMode="auto">
            <a:xfrm>
              <a:off x="1484040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C46619C-C58F-18C8-11A1-A71C6AE62596}"/>
                </a:ext>
              </a:extLst>
            </p:cNvPr>
            <p:cNvSpPr/>
            <p:nvPr/>
          </p:nvSpPr>
          <p:spPr bwMode="auto">
            <a:xfrm>
              <a:off x="1924472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1CB0D0B-0B66-B32B-A5EA-6C94389F01F8}"/>
                </a:ext>
              </a:extLst>
            </p:cNvPr>
            <p:cNvSpPr/>
            <p:nvPr/>
          </p:nvSpPr>
          <p:spPr bwMode="auto">
            <a:xfrm>
              <a:off x="2364904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74EAB57-BCA6-CC3D-DD57-F9298E593F1B}"/>
                </a:ext>
              </a:extLst>
            </p:cNvPr>
            <p:cNvSpPr/>
            <p:nvPr/>
          </p:nvSpPr>
          <p:spPr bwMode="auto">
            <a:xfrm>
              <a:off x="2805336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B302182-60EA-BC83-FB49-5F854DD19451}"/>
                </a:ext>
              </a:extLst>
            </p:cNvPr>
            <p:cNvSpPr/>
            <p:nvPr/>
          </p:nvSpPr>
          <p:spPr bwMode="auto">
            <a:xfrm>
              <a:off x="1043608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8AC60E7-CA9E-F004-AE62-CE32B488FAC8}"/>
                </a:ext>
              </a:extLst>
            </p:cNvPr>
            <p:cNvSpPr/>
            <p:nvPr/>
          </p:nvSpPr>
          <p:spPr bwMode="auto">
            <a:xfrm>
              <a:off x="1484040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96296F3-057B-5834-D039-319B2AF0FFB0}"/>
                </a:ext>
              </a:extLst>
            </p:cNvPr>
            <p:cNvSpPr/>
            <p:nvPr/>
          </p:nvSpPr>
          <p:spPr bwMode="auto">
            <a:xfrm>
              <a:off x="1924472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65A81B4-F69C-0BC2-1FAB-43D134F14B06}"/>
                </a:ext>
              </a:extLst>
            </p:cNvPr>
            <p:cNvSpPr/>
            <p:nvPr/>
          </p:nvSpPr>
          <p:spPr bwMode="auto">
            <a:xfrm>
              <a:off x="2364904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A14864E-913D-636E-BF2C-8C59F0EA6872}"/>
                </a:ext>
              </a:extLst>
            </p:cNvPr>
            <p:cNvSpPr/>
            <p:nvPr/>
          </p:nvSpPr>
          <p:spPr bwMode="auto">
            <a:xfrm>
              <a:off x="2805336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F7F1C1C-0E1F-338E-1E6B-57F65E98E8B3}"/>
                </a:ext>
              </a:extLst>
            </p:cNvPr>
            <p:cNvSpPr/>
            <p:nvPr/>
          </p:nvSpPr>
          <p:spPr bwMode="auto">
            <a:xfrm>
              <a:off x="1043608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831E380-63DD-E36D-7841-8D9155C9640A}"/>
                </a:ext>
              </a:extLst>
            </p:cNvPr>
            <p:cNvSpPr/>
            <p:nvPr/>
          </p:nvSpPr>
          <p:spPr bwMode="auto">
            <a:xfrm>
              <a:off x="1484040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C434DEF-7FAB-19BA-D6E8-18CB9369DFA0}"/>
                </a:ext>
              </a:extLst>
            </p:cNvPr>
            <p:cNvSpPr/>
            <p:nvPr/>
          </p:nvSpPr>
          <p:spPr bwMode="auto">
            <a:xfrm>
              <a:off x="1924472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FB2BDA9-D3DC-0BD4-5BCB-690ECF7B0B6B}"/>
                </a:ext>
              </a:extLst>
            </p:cNvPr>
            <p:cNvSpPr/>
            <p:nvPr/>
          </p:nvSpPr>
          <p:spPr bwMode="auto">
            <a:xfrm>
              <a:off x="2364904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6672B2C-757B-2183-8D77-94AC79D7E765}"/>
                </a:ext>
              </a:extLst>
            </p:cNvPr>
            <p:cNvSpPr/>
            <p:nvPr/>
          </p:nvSpPr>
          <p:spPr bwMode="auto">
            <a:xfrm>
              <a:off x="2805336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9173B8D-9557-64D6-9792-DE1971400776}"/>
                </a:ext>
              </a:extLst>
            </p:cNvPr>
            <p:cNvSpPr/>
            <p:nvPr/>
          </p:nvSpPr>
          <p:spPr bwMode="auto">
            <a:xfrm>
              <a:off x="1043608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46C1826-854C-911B-73F5-D0EC6C61C922}"/>
                </a:ext>
              </a:extLst>
            </p:cNvPr>
            <p:cNvSpPr/>
            <p:nvPr/>
          </p:nvSpPr>
          <p:spPr bwMode="auto">
            <a:xfrm>
              <a:off x="1484040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59662DB-C073-A3FA-9C76-BA20A2B71A9F}"/>
                </a:ext>
              </a:extLst>
            </p:cNvPr>
            <p:cNvSpPr/>
            <p:nvPr/>
          </p:nvSpPr>
          <p:spPr bwMode="auto">
            <a:xfrm>
              <a:off x="1924472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6052195-2DEC-26FF-EFCC-D2483B82C933}"/>
                </a:ext>
              </a:extLst>
            </p:cNvPr>
            <p:cNvSpPr/>
            <p:nvPr/>
          </p:nvSpPr>
          <p:spPr bwMode="auto">
            <a:xfrm>
              <a:off x="2364904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7924042-17C3-238B-3A40-0C28F5AEC27C}"/>
                </a:ext>
              </a:extLst>
            </p:cNvPr>
            <p:cNvSpPr/>
            <p:nvPr/>
          </p:nvSpPr>
          <p:spPr bwMode="auto">
            <a:xfrm>
              <a:off x="2805336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B317EB1-A26A-5880-686A-8261DFEC17E7}"/>
                </a:ext>
              </a:extLst>
            </p:cNvPr>
            <p:cNvSpPr/>
            <p:nvPr/>
          </p:nvSpPr>
          <p:spPr bwMode="auto">
            <a:xfrm>
              <a:off x="1043608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F2DACA4-0FB6-A646-8CB7-346853ED4585}"/>
                </a:ext>
              </a:extLst>
            </p:cNvPr>
            <p:cNvSpPr/>
            <p:nvPr/>
          </p:nvSpPr>
          <p:spPr bwMode="auto">
            <a:xfrm>
              <a:off x="1484040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40CE567-BE7F-B065-341B-52480F484B49}"/>
                </a:ext>
              </a:extLst>
            </p:cNvPr>
            <p:cNvSpPr/>
            <p:nvPr/>
          </p:nvSpPr>
          <p:spPr bwMode="auto">
            <a:xfrm>
              <a:off x="1924472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2E36AC1-8665-0141-9773-F7FC2050A553}"/>
                </a:ext>
              </a:extLst>
            </p:cNvPr>
            <p:cNvSpPr/>
            <p:nvPr/>
          </p:nvSpPr>
          <p:spPr bwMode="auto">
            <a:xfrm>
              <a:off x="2364904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D277511-324E-2069-63FF-A5089BDA5716}"/>
                </a:ext>
              </a:extLst>
            </p:cNvPr>
            <p:cNvSpPr/>
            <p:nvPr/>
          </p:nvSpPr>
          <p:spPr bwMode="auto">
            <a:xfrm>
              <a:off x="2805336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</p:grpSp>
      <p:sp>
        <p:nvSpPr>
          <p:cNvPr id="164" name="5-Point Star 29">
            <a:extLst>
              <a:ext uri="{FF2B5EF4-FFF2-40B4-BE49-F238E27FC236}">
                <a16:creationId xmlns:a16="http://schemas.microsoft.com/office/drawing/2014/main" id="{BA70E439-24EE-45C7-2208-9A8C5139F9D2}"/>
              </a:ext>
            </a:extLst>
          </p:cNvPr>
          <p:cNvSpPr/>
          <p:nvPr/>
        </p:nvSpPr>
        <p:spPr bwMode="auto">
          <a:xfrm>
            <a:off x="1995578" y="2253905"/>
            <a:ext cx="440432" cy="439688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5" name="Arc 164">
            <a:extLst>
              <a:ext uri="{FF2B5EF4-FFF2-40B4-BE49-F238E27FC236}">
                <a16:creationId xmlns:a16="http://schemas.microsoft.com/office/drawing/2014/main" id="{DA369FAB-1943-3B93-F030-E1CA9ED0ACD5}"/>
              </a:ext>
            </a:extLst>
          </p:cNvPr>
          <p:cNvSpPr/>
          <p:nvPr/>
        </p:nvSpPr>
        <p:spPr bwMode="auto">
          <a:xfrm rot="5400000">
            <a:off x="1411130" y="1669085"/>
            <a:ext cx="1321296" cy="132129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6" name="Arc 165">
            <a:extLst>
              <a:ext uri="{FF2B5EF4-FFF2-40B4-BE49-F238E27FC236}">
                <a16:creationId xmlns:a16="http://schemas.microsoft.com/office/drawing/2014/main" id="{F97BB62B-37E8-00B8-3EFB-3DB4B14A2B33}"/>
              </a:ext>
            </a:extLst>
          </p:cNvPr>
          <p:cNvSpPr/>
          <p:nvPr/>
        </p:nvSpPr>
        <p:spPr bwMode="auto">
          <a:xfrm rot="5400000">
            <a:off x="1028170" y="1292277"/>
            <a:ext cx="2117576" cy="211757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ED3AEC0C-7CB1-69B0-1C3D-069543AECB0C}"/>
              </a:ext>
            </a:extLst>
          </p:cNvPr>
          <p:cNvSpPr/>
          <p:nvPr/>
        </p:nvSpPr>
        <p:spPr bwMode="auto">
          <a:xfrm rot="5400000">
            <a:off x="590053" y="850566"/>
            <a:ext cx="2977480" cy="297748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8" name="Arc 167">
            <a:extLst>
              <a:ext uri="{FF2B5EF4-FFF2-40B4-BE49-F238E27FC236}">
                <a16:creationId xmlns:a16="http://schemas.microsoft.com/office/drawing/2014/main" id="{FE7697D7-1242-1349-E238-B95FFE5381AB}"/>
              </a:ext>
            </a:extLst>
          </p:cNvPr>
          <p:cNvSpPr/>
          <p:nvPr/>
        </p:nvSpPr>
        <p:spPr bwMode="auto">
          <a:xfrm rot="5400000">
            <a:off x="144744" y="396680"/>
            <a:ext cx="3881060" cy="388106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4787E02-556A-8B97-07E9-76DEDE49188A}"/>
              </a:ext>
            </a:extLst>
          </p:cNvPr>
          <p:cNvSpPr/>
          <p:nvPr/>
        </p:nvSpPr>
        <p:spPr bwMode="auto">
          <a:xfrm>
            <a:off x="8245066" y="2301935"/>
            <a:ext cx="288032" cy="288032"/>
          </a:xfrm>
          <a:prstGeom prst="rect">
            <a:avLst/>
          </a:prstGeom>
          <a:solidFill>
            <a:srgbClr val="DF2E28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89908DB-32D2-289F-07C7-8108949906A1}"/>
              </a:ext>
            </a:extLst>
          </p:cNvPr>
          <p:cNvSpPr/>
          <p:nvPr/>
        </p:nvSpPr>
        <p:spPr bwMode="auto">
          <a:xfrm>
            <a:off x="8685498" y="2301935"/>
            <a:ext cx="288032" cy="2880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96A9EA7-A929-905D-DA62-2F2786F7334A}"/>
              </a:ext>
            </a:extLst>
          </p:cNvPr>
          <p:cNvSpPr/>
          <p:nvPr/>
        </p:nvSpPr>
        <p:spPr bwMode="auto">
          <a:xfrm>
            <a:off x="9125930" y="2301935"/>
            <a:ext cx="288032" cy="28803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FBF7D9F-52FD-3A67-02B8-2BE14CDDB449}"/>
              </a:ext>
            </a:extLst>
          </p:cNvPr>
          <p:cNvSpPr/>
          <p:nvPr/>
        </p:nvSpPr>
        <p:spPr bwMode="auto">
          <a:xfrm>
            <a:off x="9566362" y="2301935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E6E2F90-8832-AF3D-2209-542C405D4A22}"/>
              </a:ext>
            </a:extLst>
          </p:cNvPr>
          <p:cNvSpPr/>
          <p:nvPr/>
        </p:nvSpPr>
        <p:spPr bwMode="auto">
          <a:xfrm>
            <a:off x="10006794" y="2301935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24962F19-518D-8618-C4D9-56577AD3FE52}"/>
              </a:ext>
            </a:extLst>
          </p:cNvPr>
          <p:cNvSpPr/>
          <p:nvPr/>
        </p:nvSpPr>
        <p:spPr bwMode="auto">
          <a:xfrm>
            <a:off x="8245066" y="2741623"/>
            <a:ext cx="288032" cy="2880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D223BE3-F380-4C00-1B4B-3AC33F8224FD}"/>
              </a:ext>
            </a:extLst>
          </p:cNvPr>
          <p:cNvSpPr/>
          <p:nvPr/>
        </p:nvSpPr>
        <p:spPr bwMode="auto">
          <a:xfrm>
            <a:off x="8685498" y="2741623"/>
            <a:ext cx="288032" cy="2880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C7A02EB-3F7F-C28B-3392-C4C17E25B35D}"/>
              </a:ext>
            </a:extLst>
          </p:cNvPr>
          <p:cNvSpPr/>
          <p:nvPr/>
        </p:nvSpPr>
        <p:spPr bwMode="auto">
          <a:xfrm>
            <a:off x="9125930" y="2741623"/>
            <a:ext cx="288032" cy="28803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D036F86-BCBD-C0DE-789F-B382E56B75A2}"/>
              </a:ext>
            </a:extLst>
          </p:cNvPr>
          <p:cNvSpPr/>
          <p:nvPr/>
        </p:nvSpPr>
        <p:spPr bwMode="auto">
          <a:xfrm>
            <a:off x="9566362" y="2741623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C4D44BCF-6D95-62CD-CB4F-B68AA9560C9B}"/>
              </a:ext>
            </a:extLst>
          </p:cNvPr>
          <p:cNvSpPr/>
          <p:nvPr/>
        </p:nvSpPr>
        <p:spPr bwMode="auto">
          <a:xfrm>
            <a:off x="10006794" y="2741623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20734DE-E7D2-F189-2618-46D83982E77F}"/>
              </a:ext>
            </a:extLst>
          </p:cNvPr>
          <p:cNvSpPr/>
          <p:nvPr/>
        </p:nvSpPr>
        <p:spPr bwMode="auto">
          <a:xfrm>
            <a:off x="8245066" y="3181311"/>
            <a:ext cx="288032" cy="28803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25A5F0AB-4757-71AF-5AB1-7D1BF23C06C1}"/>
              </a:ext>
            </a:extLst>
          </p:cNvPr>
          <p:cNvSpPr/>
          <p:nvPr/>
        </p:nvSpPr>
        <p:spPr bwMode="auto">
          <a:xfrm>
            <a:off x="8685498" y="3181311"/>
            <a:ext cx="288032" cy="28803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A3A6302-4A8A-B901-C2C4-E17C616FCEF0}"/>
              </a:ext>
            </a:extLst>
          </p:cNvPr>
          <p:cNvSpPr/>
          <p:nvPr/>
        </p:nvSpPr>
        <p:spPr bwMode="auto">
          <a:xfrm>
            <a:off x="9125930" y="3181311"/>
            <a:ext cx="288032" cy="28803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0A0126F-546E-9873-D628-A6FD41F3D1CE}"/>
              </a:ext>
            </a:extLst>
          </p:cNvPr>
          <p:cNvSpPr/>
          <p:nvPr/>
        </p:nvSpPr>
        <p:spPr bwMode="auto">
          <a:xfrm>
            <a:off x="9566362" y="3181311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12B781A-50DD-886A-4AB6-E5400630534A}"/>
              </a:ext>
            </a:extLst>
          </p:cNvPr>
          <p:cNvSpPr/>
          <p:nvPr/>
        </p:nvSpPr>
        <p:spPr bwMode="auto">
          <a:xfrm>
            <a:off x="10006794" y="3181311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DE9D821-C7E0-737E-CE4B-453209DDD292}"/>
              </a:ext>
            </a:extLst>
          </p:cNvPr>
          <p:cNvSpPr/>
          <p:nvPr/>
        </p:nvSpPr>
        <p:spPr bwMode="auto">
          <a:xfrm>
            <a:off x="8245066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4D7180F-6368-EC75-D8D2-C8B61F7069AC}"/>
              </a:ext>
            </a:extLst>
          </p:cNvPr>
          <p:cNvSpPr/>
          <p:nvPr/>
        </p:nvSpPr>
        <p:spPr bwMode="auto">
          <a:xfrm>
            <a:off x="8685498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57EC900-626D-A37A-1D22-EB8E4F080AA2}"/>
              </a:ext>
            </a:extLst>
          </p:cNvPr>
          <p:cNvSpPr/>
          <p:nvPr/>
        </p:nvSpPr>
        <p:spPr bwMode="auto">
          <a:xfrm>
            <a:off x="9125930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FC69AE0-D3F4-22FD-06B8-A66056F82738}"/>
              </a:ext>
            </a:extLst>
          </p:cNvPr>
          <p:cNvSpPr/>
          <p:nvPr/>
        </p:nvSpPr>
        <p:spPr bwMode="auto">
          <a:xfrm>
            <a:off x="9566362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87312CC6-D14F-54C4-D8A6-BE6590236786}"/>
              </a:ext>
            </a:extLst>
          </p:cNvPr>
          <p:cNvSpPr/>
          <p:nvPr/>
        </p:nvSpPr>
        <p:spPr bwMode="auto">
          <a:xfrm>
            <a:off x="10006794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4C4AD6E-EFBD-7332-868C-1B04D890F551}"/>
              </a:ext>
            </a:extLst>
          </p:cNvPr>
          <p:cNvSpPr/>
          <p:nvPr/>
        </p:nvSpPr>
        <p:spPr bwMode="auto">
          <a:xfrm>
            <a:off x="8245066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7072305-ED98-62FE-1795-D6C52E0B774D}"/>
              </a:ext>
            </a:extLst>
          </p:cNvPr>
          <p:cNvSpPr/>
          <p:nvPr/>
        </p:nvSpPr>
        <p:spPr bwMode="auto">
          <a:xfrm>
            <a:off x="8685498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A150793-90E6-1A2E-F7C1-675B1F62E16D}"/>
              </a:ext>
            </a:extLst>
          </p:cNvPr>
          <p:cNvSpPr/>
          <p:nvPr/>
        </p:nvSpPr>
        <p:spPr bwMode="auto">
          <a:xfrm>
            <a:off x="9125930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72DD841-EF4B-8BA5-F6BC-DDE1620F2A9F}"/>
              </a:ext>
            </a:extLst>
          </p:cNvPr>
          <p:cNvSpPr/>
          <p:nvPr/>
        </p:nvSpPr>
        <p:spPr bwMode="auto">
          <a:xfrm>
            <a:off x="9566362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BD9B318-1B0D-5464-39A3-C70FE113E45F}"/>
              </a:ext>
            </a:extLst>
          </p:cNvPr>
          <p:cNvSpPr/>
          <p:nvPr/>
        </p:nvSpPr>
        <p:spPr bwMode="auto">
          <a:xfrm>
            <a:off x="10006794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1" name="5-Point Star 62">
            <a:extLst>
              <a:ext uri="{FF2B5EF4-FFF2-40B4-BE49-F238E27FC236}">
                <a16:creationId xmlns:a16="http://schemas.microsoft.com/office/drawing/2014/main" id="{04462FA4-2892-B516-C767-80FE224AC587}"/>
              </a:ext>
            </a:extLst>
          </p:cNvPr>
          <p:cNvSpPr/>
          <p:nvPr/>
        </p:nvSpPr>
        <p:spPr bwMode="auto">
          <a:xfrm>
            <a:off x="8168866" y="2186462"/>
            <a:ext cx="440432" cy="439688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D777F5D-8BA0-3C82-396A-ABA3E3075FA2}"/>
              </a:ext>
            </a:extLst>
          </p:cNvPr>
          <p:cNvSpPr/>
          <p:nvPr/>
        </p:nvSpPr>
        <p:spPr>
          <a:xfrm>
            <a:off x="709520" y="2215805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E077D91-E865-F234-3BF2-F28BA35CBB69}"/>
              </a:ext>
            </a:extLst>
          </p:cNvPr>
          <p:cNvSpPr/>
          <p:nvPr/>
        </p:nvSpPr>
        <p:spPr>
          <a:xfrm>
            <a:off x="4294464" y="3979728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Out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DC5E03F-37E8-E516-535F-E4A140FEF304}"/>
              </a:ext>
            </a:extLst>
          </p:cNvPr>
          <p:cNvSpPr/>
          <p:nvPr/>
        </p:nvSpPr>
        <p:spPr>
          <a:xfrm>
            <a:off x="6911151" y="2219320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In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185DD1-A393-0B7F-B7CE-C447774E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14750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Better…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B8030-0BC7-86DB-8D50-472EDD00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8600"/>
            <a:fld id="{86CB4B4D-7CA3-9044-876B-883B54F8677D}" type="slidenum">
              <a:rPr lang="en-GB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defTabSz="228600"/>
              <a:t>17</a:t>
            </a:fld>
            <a:endParaRPr lang="en-GB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136" name="Content Placeholder 34">
            <a:extLst>
              <a:ext uri="{FF2B5EF4-FFF2-40B4-BE49-F238E27FC236}">
                <a16:creationId xmlns:a16="http://schemas.microsoft.com/office/drawing/2014/main" id="{9ADDFB7F-15A0-3BC8-7156-FC9D95473ECB}"/>
              </a:ext>
            </a:extLst>
          </p:cNvPr>
          <p:cNvSpPr txBox="1">
            <a:spLocks/>
          </p:cNvSpPr>
          <p:nvPr/>
        </p:nvSpPr>
        <p:spPr>
          <a:xfrm>
            <a:off x="1485370" y="4633990"/>
            <a:ext cx="4393842" cy="22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Wait for the signal to propagate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“Sea-of-logic” approach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solidFill>
                  <a:schemeClr val="accent4"/>
                </a:solidFill>
              </a:rPr>
              <a:t>Constrained by the speed of light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7" name="Content Placeholder 35">
            <a:extLst>
              <a:ext uri="{FF2B5EF4-FFF2-40B4-BE49-F238E27FC236}">
                <a16:creationId xmlns:a16="http://schemas.microsoft.com/office/drawing/2014/main" id="{F8D82383-07AB-CAA3-54FA-EE2088131F89}"/>
              </a:ext>
            </a:extLst>
          </p:cNvPr>
          <p:cNvSpPr txBox="1">
            <a:spLocks/>
          </p:cNvSpPr>
          <p:nvPr/>
        </p:nvSpPr>
        <p:spPr>
          <a:xfrm>
            <a:off x="7579474" y="4633990"/>
            <a:ext cx="3700272" cy="198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Do less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solidFill>
                  <a:schemeClr val="accent4"/>
                </a:solidFill>
              </a:rPr>
              <a:t>C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lock the result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BE2B544-9415-8597-DBB0-24DF8B916ED5}"/>
              </a:ext>
            </a:extLst>
          </p:cNvPr>
          <p:cNvGrpSpPr/>
          <p:nvPr/>
        </p:nvGrpSpPr>
        <p:grpSpPr>
          <a:xfrm>
            <a:off x="2071778" y="2329733"/>
            <a:ext cx="2049760" cy="2046784"/>
            <a:chOff x="1043608" y="1844824"/>
            <a:chExt cx="2049760" cy="2046784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9D08618-19BD-13E3-6958-3EFD1E8F3570}"/>
                </a:ext>
              </a:extLst>
            </p:cNvPr>
            <p:cNvSpPr/>
            <p:nvPr/>
          </p:nvSpPr>
          <p:spPr bwMode="auto">
            <a:xfrm>
              <a:off x="1043608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837A4BC-FA10-4082-6DAE-545865F617E9}"/>
                </a:ext>
              </a:extLst>
            </p:cNvPr>
            <p:cNvSpPr/>
            <p:nvPr/>
          </p:nvSpPr>
          <p:spPr bwMode="auto">
            <a:xfrm>
              <a:off x="1484040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C46619C-C58F-18C8-11A1-A71C6AE62596}"/>
                </a:ext>
              </a:extLst>
            </p:cNvPr>
            <p:cNvSpPr/>
            <p:nvPr/>
          </p:nvSpPr>
          <p:spPr bwMode="auto">
            <a:xfrm>
              <a:off x="1924472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1CB0D0B-0B66-B32B-A5EA-6C94389F01F8}"/>
                </a:ext>
              </a:extLst>
            </p:cNvPr>
            <p:cNvSpPr/>
            <p:nvPr/>
          </p:nvSpPr>
          <p:spPr bwMode="auto">
            <a:xfrm>
              <a:off x="2364904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74EAB57-BCA6-CC3D-DD57-F9298E593F1B}"/>
                </a:ext>
              </a:extLst>
            </p:cNvPr>
            <p:cNvSpPr/>
            <p:nvPr/>
          </p:nvSpPr>
          <p:spPr bwMode="auto">
            <a:xfrm>
              <a:off x="2805336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B302182-60EA-BC83-FB49-5F854DD19451}"/>
                </a:ext>
              </a:extLst>
            </p:cNvPr>
            <p:cNvSpPr/>
            <p:nvPr/>
          </p:nvSpPr>
          <p:spPr bwMode="auto">
            <a:xfrm>
              <a:off x="1043608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8AC60E7-CA9E-F004-AE62-CE32B488FAC8}"/>
                </a:ext>
              </a:extLst>
            </p:cNvPr>
            <p:cNvSpPr/>
            <p:nvPr/>
          </p:nvSpPr>
          <p:spPr bwMode="auto">
            <a:xfrm>
              <a:off x="1484040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96296F3-057B-5834-D039-319B2AF0FFB0}"/>
                </a:ext>
              </a:extLst>
            </p:cNvPr>
            <p:cNvSpPr/>
            <p:nvPr/>
          </p:nvSpPr>
          <p:spPr bwMode="auto">
            <a:xfrm>
              <a:off x="1924472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65A81B4-F69C-0BC2-1FAB-43D134F14B06}"/>
                </a:ext>
              </a:extLst>
            </p:cNvPr>
            <p:cNvSpPr/>
            <p:nvPr/>
          </p:nvSpPr>
          <p:spPr bwMode="auto">
            <a:xfrm>
              <a:off x="2364904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A14864E-913D-636E-BF2C-8C59F0EA6872}"/>
                </a:ext>
              </a:extLst>
            </p:cNvPr>
            <p:cNvSpPr/>
            <p:nvPr/>
          </p:nvSpPr>
          <p:spPr bwMode="auto">
            <a:xfrm>
              <a:off x="2805336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F7F1C1C-0E1F-338E-1E6B-57F65E98E8B3}"/>
                </a:ext>
              </a:extLst>
            </p:cNvPr>
            <p:cNvSpPr/>
            <p:nvPr/>
          </p:nvSpPr>
          <p:spPr bwMode="auto">
            <a:xfrm>
              <a:off x="1043608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831E380-63DD-E36D-7841-8D9155C9640A}"/>
                </a:ext>
              </a:extLst>
            </p:cNvPr>
            <p:cNvSpPr/>
            <p:nvPr/>
          </p:nvSpPr>
          <p:spPr bwMode="auto">
            <a:xfrm>
              <a:off x="1484040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C434DEF-7FAB-19BA-D6E8-18CB9369DFA0}"/>
                </a:ext>
              </a:extLst>
            </p:cNvPr>
            <p:cNvSpPr/>
            <p:nvPr/>
          </p:nvSpPr>
          <p:spPr bwMode="auto">
            <a:xfrm>
              <a:off x="1924472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FB2BDA9-D3DC-0BD4-5BCB-690ECF7B0B6B}"/>
                </a:ext>
              </a:extLst>
            </p:cNvPr>
            <p:cNvSpPr/>
            <p:nvPr/>
          </p:nvSpPr>
          <p:spPr bwMode="auto">
            <a:xfrm>
              <a:off x="2364904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6672B2C-757B-2183-8D77-94AC79D7E765}"/>
                </a:ext>
              </a:extLst>
            </p:cNvPr>
            <p:cNvSpPr/>
            <p:nvPr/>
          </p:nvSpPr>
          <p:spPr bwMode="auto">
            <a:xfrm>
              <a:off x="2805336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9173B8D-9557-64D6-9792-DE1971400776}"/>
                </a:ext>
              </a:extLst>
            </p:cNvPr>
            <p:cNvSpPr/>
            <p:nvPr/>
          </p:nvSpPr>
          <p:spPr bwMode="auto">
            <a:xfrm>
              <a:off x="1043608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46C1826-854C-911B-73F5-D0EC6C61C922}"/>
                </a:ext>
              </a:extLst>
            </p:cNvPr>
            <p:cNvSpPr/>
            <p:nvPr/>
          </p:nvSpPr>
          <p:spPr bwMode="auto">
            <a:xfrm>
              <a:off x="1484040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59662DB-C073-A3FA-9C76-BA20A2B71A9F}"/>
                </a:ext>
              </a:extLst>
            </p:cNvPr>
            <p:cNvSpPr/>
            <p:nvPr/>
          </p:nvSpPr>
          <p:spPr bwMode="auto">
            <a:xfrm>
              <a:off x="1924472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6052195-2DEC-26FF-EFCC-D2483B82C933}"/>
                </a:ext>
              </a:extLst>
            </p:cNvPr>
            <p:cNvSpPr/>
            <p:nvPr/>
          </p:nvSpPr>
          <p:spPr bwMode="auto">
            <a:xfrm>
              <a:off x="2364904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7924042-17C3-238B-3A40-0C28F5AEC27C}"/>
                </a:ext>
              </a:extLst>
            </p:cNvPr>
            <p:cNvSpPr/>
            <p:nvPr/>
          </p:nvSpPr>
          <p:spPr bwMode="auto">
            <a:xfrm>
              <a:off x="2805336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B317EB1-A26A-5880-686A-8261DFEC17E7}"/>
                </a:ext>
              </a:extLst>
            </p:cNvPr>
            <p:cNvSpPr/>
            <p:nvPr/>
          </p:nvSpPr>
          <p:spPr bwMode="auto">
            <a:xfrm>
              <a:off x="1043608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F2DACA4-0FB6-A646-8CB7-346853ED4585}"/>
                </a:ext>
              </a:extLst>
            </p:cNvPr>
            <p:cNvSpPr/>
            <p:nvPr/>
          </p:nvSpPr>
          <p:spPr bwMode="auto">
            <a:xfrm>
              <a:off x="1484040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40CE567-BE7F-B065-341B-52480F484B49}"/>
                </a:ext>
              </a:extLst>
            </p:cNvPr>
            <p:cNvSpPr/>
            <p:nvPr/>
          </p:nvSpPr>
          <p:spPr bwMode="auto">
            <a:xfrm>
              <a:off x="1924472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2E36AC1-8665-0141-9773-F7FC2050A553}"/>
                </a:ext>
              </a:extLst>
            </p:cNvPr>
            <p:cNvSpPr/>
            <p:nvPr/>
          </p:nvSpPr>
          <p:spPr bwMode="auto">
            <a:xfrm>
              <a:off x="2364904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D277511-324E-2069-63FF-A5089BDA5716}"/>
                </a:ext>
              </a:extLst>
            </p:cNvPr>
            <p:cNvSpPr/>
            <p:nvPr/>
          </p:nvSpPr>
          <p:spPr bwMode="auto">
            <a:xfrm>
              <a:off x="2805336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</p:grpSp>
      <p:sp>
        <p:nvSpPr>
          <p:cNvPr id="164" name="5-Point Star 29">
            <a:extLst>
              <a:ext uri="{FF2B5EF4-FFF2-40B4-BE49-F238E27FC236}">
                <a16:creationId xmlns:a16="http://schemas.microsoft.com/office/drawing/2014/main" id="{BA70E439-24EE-45C7-2208-9A8C5139F9D2}"/>
              </a:ext>
            </a:extLst>
          </p:cNvPr>
          <p:cNvSpPr/>
          <p:nvPr/>
        </p:nvSpPr>
        <p:spPr bwMode="auto">
          <a:xfrm>
            <a:off x="1995578" y="2253905"/>
            <a:ext cx="440432" cy="439688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5" name="Arc 164">
            <a:extLst>
              <a:ext uri="{FF2B5EF4-FFF2-40B4-BE49-F238E27FC236}">
                <a16:creationId xmlns:a16="http://schemas.microsoft.com/office/drawing/2014/main" id="{DA369FAB-1943-3B93-F030-E1CA9ED0ACD5}"/>
              </a:ext>
            </a:extLst>
          </p:cNvPr>
          <p:cNvSpPr/>
          <p:nvPr/>
        </p:nvSpPr>
        <p:spPr bwMode="auto">
          <a:xfrm rot="5400000">
            <a:off x="1411130" y="1669085"/>
            <a:ext cx="1321296" cy="132129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6" name="Arc 165">
            <a:extLst>
              <a:ext uri="{FF2B5EF4-FFF2-40B4-BE49-F238E27FC236}">
                <a16:creationId xmlns:a16="http://schemas.microsoft.com/office/drawing/2014/main" id="{F97BB62B-37E8-00B8-3EFB-3DB4B14A2B33}"/>
              </a:ext>
            </a:extLst>
          </p:cNvPr>
          <p:cNvSpPr/>
          <p:nvPr/>
        </p:nvSpPr>
        <p:spPr bwMode="auto">
          <a:xfrm rot="5400000">
            <a:off x="1028170" y="1292277"/>
            <a:ext cx="2117576" cy="211757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ED3AEC0C-7CB1-69B0-1C3D-069543AECB0C}"/>
              </a:ext>
            </a:extLst>
          </p:cNvPr>
          <p:cNvSpPr/>
          <p:nvPr/>
        </p:nvSpPr>
        <p:spPr bwMode="auto">
          <a:xfrm rot="5400000">
            <a:off x="590053" y="850566"/>
            <a:ext cx="2977480" cy="297748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8" name="Arc 167">
            <a:extLst>
              <a:ext uri="{FF2B5EF4-FFF2-40B4-BE49-F238E27FC236}">
                <a16:creationId xmlns:a16="http://schemas.microsoft.com/office/drawing/2014/main" id="{FE7697D7-1242-1349-E238-B95FFE5381AB}"/>
              </a:ext>
            </a:extLst>
          </p:cNvPr>
          <p:cNvSpPr/>
          <p:nvPr/>
        </p:nvSpPr>
        <p:spPr bwMode="auto">
          <a:xfrm rot="5400000">
            <a:off x="144744" y="396680"/>
            <a:ext cx="3881060" cy="388106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4787E02-556A-8B97-07E9-76DEDE49188A}"/>
              </a:ext>
            </a:extLst>
          </p:cNvPr>
          <p:cNvSpPr/>
          <p:nvPr/>
        </p:nvSpPr>
        <p:spPr bwMode="auto">
          <a:xfrm>
            <a:off x="8245066" y="2301935"/>
            <a:ext cx="288032" cy="288032"/>
          </a:xfrm>
          <a:prstGeom prst="rect">
            <a:avLst/>
          </a:prstGeom>
          <a:solidFill>
            <a:srgbClr val="DF2E28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89908DB-32D2-289F-07C7-8108949906A1}"/>
              </a:ext>
            </a:extLst>
          </p:cNvPr>
          <p:cNvSpPr/>
          <p:nvPr/>
        </p:nvSpPr>
        <p:spPr bwMode="auto">
          <a:xfrm>
            <a:off x="8685498" y="2301935"/>
            <a:ext cx="288032" cy="2880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96A9EA7-A929-905D-DA62-2F2786F7334A}"/>
              </a:ext>
            </a:extLst>
          </p:cNvPr>
          <p:cNvSpPr/>
          <p:nvPr/>
        </p:nvSpPr>
        <p:spPr bwMode="auto">
          <a:xfrm>
            <a:off x="9125930" y="2301935"/>
            <a:ext cx="288032" cy="28803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FBF7D9F-52FD-3A67-02B8-2BE14CDDB449}"/>
              </a:ext>
            </a:extLst>
          </p:cNvPr>
          <p:cNvSpPr/>
          <p:nvPr/>
        </p:nvSpPr>
        <p:spPr bwMode="auto">
          <a:xfrm>
            <a:off x="9566362" y="2301935"/>
            <a:ext cx="288032" cy="28803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E6E2F90-8832-AF3D-2209-542C405D4A22}"/>
              </a:ext>
            </a:extLst>
          </p:cNvPr>
          <p:cNvSpPr/>
          <p:nvPr/>
        </p:nvSpPr>
        <p:spPr bwMode="auto">
          <a:xfrm>
            <a:off x="10006794" y="2301935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24962F19-518D-8618-C4D9-56577AD3FE52}"/>
              </a:ext>
            </a:extLst>
          </p:cNvPr>
          <p:cNvSpPr/>
          <p:nvPr/>
        </p:nvSpPr>
        <p:spPr bwMode="auto">
          <a:xfrm>
            <a:off x="8245066" y="2741623"/>
            <a:ext cx="288032" cy="2880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D223BE3-F380-4C00-1B4B-3AC33F8224FD}"/>
              </a:ext>
            </a:extLst>
          </p:cNvPr>
          <p:cNvSpPr/>
          <p:nvPr/>
        </p:nvSpPr>
        <p:spPr bwMode="auto">
          <a:xfrm>
            <a:off x="8685498" y="2741623"/>
            <a:ext cx="288032" cy="2880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C7A02EB-3F7F-C28B-3392-C4C17E25B35D}"/>
              </a:ext>
            </a:extLst>
          </p:cNvPr>
          <p:cNvSpPr/>
          <p:nvPr/>
        </p:nvSpPr>
        <p:spPr bwMode="auto">
          <a:xfrm>
            <a:off x="9125930" y="2741623"/>
            <a:ext cx="288032" cy="28803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D036F86-BCBD-C0DE-789F-B382E56B75A2}"/>
              </a:ext>
            </a:extLst>
          </p:cNvPr>
          <p:cNvSpPr/>
          <p:nvPr/>
        </p:nvSpPr>
        <p:spPr bwMode="auto">
          <a:xfrm>
            <a:off x="9566362" y="2741623"/>
            <a:ext cx="288032" cy="28803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C4D44BCF-6D95-62CD-CB4F-B68AA9560C9B}"/>
              </a:ext>
            </a:extLst>
          </p:cNvPr>
          <p:cNvSpPr/>
          <p:nvPr/>
        </p:nvSpPr>
        <p:spPr bwMode="auto">
          <a:xfrm>
            <a:off x="10006794" y="2741623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20734DE-E7D2-F189-2618-46D83982E77F}"/>
              </a:ext>
            </a:extLst>
          </p:cNvPr>
          <p:cNvSpPr/>
          <p:nvPr/>
        </p:nvSpPr>
        <p:spPr bwMode="auto">
          <a:xfrm>
            <a:off x="8245066" y="3181311"/>
            <a:ext cx="288032" cy="28803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25A5F0AB-4757-71AF-5AB1-7D1BF23C06C1}"/>
              </a:ext>
            </a:extLst>
          </p:cNvPr>
          <p:cNvSpPr/>
          <p:nvPr/>
        </p:nvSpPr>
        <p:spPr bwMode="auto">
          <a:xfrm>
            <a:off x="8685498" y="3181311"/>
            <a:ext cx="288032" cy="28803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A3A6302-4A8A-B901-C2C4-E17C616FCEF0}"/>
              </a:ext>
            </a:extLst>
          </p:cNvPr>
          <p:cNvSpPr/>
          <p:nvPr/>
        </p:nvSpPr>
        <p:spPr bwMode="auto">
          <a:xfrm>
            <a:off x="9125930" y="3181311"/>
            <a:ext cx="288032" cy="28803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0A0126F-546E-9873-D628-A6FD41F3D1CE}"/>
              </a:ext>
            </a:extLst>
          </p:cNvPr>
          <p:cNvSpPr/>
          <p:nvPr/>
        </p:nvSpPr>
        <p:spPr bwMode="auto">
          <a:xfrm>
            <a:off x="9566362" y="3181311"/>
            <a:ext cx="288032" cy="28803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12B781A-50DD-886A-4AB6-E5400630534A}"/>
              </a:ext>
            </a:extLst>
          </p:cNvPr>
          <p:cNvSpPr/>
          <p:nvPr/>
        </p:nvSpPr>
        <p:spPr bwMode="auto">
          <a:xfrm>
            <a:off x="10006794" y="3181311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BDE9D821-C7E0-737E-CE4B-453209DDD292}"/>
              </a:ext>
            </a:extLst>
          </p:cNvPr>
          <p:cNvSpPr/>
          <p:nvPr/>
        </p:nvSpPr>
        <p:spPr bwMode="auto">
          <a:xfrm>
            <a:off x="8245066" y="3620999"/>
            <a:ext cx="288032" cy="28803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4D7180F-6368-EC75-D8D2-C8B61F7069AC}"/>
              </a:ext>
            </a:extLst>
          </p:cNvPr>
          <p:cNvSpPr/>
          <p:nvPr/>
        </p:nvSpPr>
        <p:spPr bwMode="auto">
          <a:xfrm>
            <a:off x="8685498" y="3620999"/>
            <a:ext cx="288032" cy="28803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57EC900-626D-A37A-1D22-EB8E4F080AA2}"/>
              </a:ext>
            </a:extLst>
          </p:cNvPr>
          <p:cNvSpPr/>
          <p:nvPr/>
        </p:nvSpPr>
        <p:spPr bwMode="auto">
          <a:xfrm>
            <a:off x="9125930" y="3620999"/>
            <a:ext cx="288032" cy="28803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FC69AE0-D3F4-22FD-06B8-A66056F82738}"/>
              </a:ext>
            </a:extLst>
          </p:cNvPr>
          <p:cNvSpPr/>
          <p:nvPr/>
        </p:nvSpPr>
        <p:spPr bwMode="auto">
          <a:xfrm>
            <a:off x="9566362" y="3620999"/>
            <a:ext cx="288032" cy="28803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87312CC6-D14F-54C4-D8A6-BE6590236786}"/>
              </a:ext>
            </a:extLst>
          </p:cNvPr>
          <p:cNvSpPr/>
          <p:nvPr/>
        </p:nvSpPr>
        <p:spPr bwMode="auto">
          <a:xfrm>
            <a:off x="10006794" y="3620999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4C4AD6E-EFBD-7332-868C-1B04D890F551}"/>
              </a:ext>
            </a:extLst>
          </p:cNvPr>
          <p:cNvSpPr/>
          <p:nvPr/>
        </p:nvSpPr>
        <p:spPr bwMode="auto">
          <a:xfrm>
            <a:off x="8245066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7072305-ED98-62FE-1795-D6C52E0B774D}"/>
              </a:ext>
            </a:extLst>
          </p:cNvPr>
          <p:cNvSpPr/>
          <p:nvPr/>
        </p:nvSpPr>
        <p:spPr bwMode="auto">
          <a:xfrm>
            <a:off x="8685498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A150793-90E6-1A2E-F7C1-675B1F62E16D}"/>
              </a:ext>
            </a:extLst>
          </p:cNvPr>
          <p:cNvSpPr/>
          <p:nvPr/>
        </p:nvSpPr>
        <p:spPr bwMode="auto">
          <a:xfrm>
            <a:off x="9125930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72DD841-EF4B-8BA5-F6BC-DDE1620F2A9F}"/>
              </a:ext>
            </a:extLst>
          </p:cNvPr>
          <p:cNvSpPr/>
          <p:nvPr/>
        </p:nvSpPr>
        <p:spPr bwMode="auto">
          <a:xfrm>
            <a:off x="9566362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BD9B318-1B0D-5464-39A3-C70FE113E45F}"/>
              </a:ext>
            </a:extLst>
          </p:cNvPr>
          <p:cNvSpPr/>
          <p:nvPr/>
        </p:nvSpPr>
        <p:spPr bwMode="auto">
          <a:xfrm>
            <a:off x="10006794" y="4060687"/>
            <a:ext cx="288032" cy="288032"/>
          </a:xfrm>
          <a:prstGeom prst="rect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71" name="5-Point Star 62">
            <a:extLst>
              <a:ext uri="{FF2B5EF4-FFF2-40B4-BE49-F238E27FC236}">
                <a16:creationId xmlns:a16="http://schemas.microsoft.com/office/drawing/2014/main" id="{04462FA4-2892-B516-C767-80FE224AC587}"/>
              </a:ext>
            </a:extLst>
          </p:cNvPr>
          <p:cNvSpPr/>
          <p:nvPr/>
        </p:nvSpPr>
        <p:spPr bwMode="auto">
          <a:xfrm>
            <a:off x="8168866" y="2186462"/>
            <a:ext cx="440432" cy="439688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D777F5D-8BA0-3C82-396A-ABA3E3075FA2}"/>
              </a:ext>
            </a:extLst>
          </p:cNvPr>
          <p:cNvSpPr/>
          <p:nvPr/>
        </p:nvSpPr>
        <p:spPr>
          <a:xfrm>
            <a:off x="709520" y="2215805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E077D91-E865-F234-3BF2-F28BA35CBB69}"/>
              </a:ext>
            </a:extLst>
          </p:cNvPr>
          <p:cNvSpPr/>
          <p:nvPr/>
        </p:nvSpPr>
        <p:spPr>
          <a:xfrm>
            <a:off x="4294464" y="3979728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Out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DC5E03F-37E8-E516-535F-E4A140FEF304}"/>
              </a:ext>
            </a:extLst>
          </p:cNvPr>
          <p:cNvSpPr/>
          <p:nvPr/>
        </p:nvSpPr>
        <p:spPr>
          <a:xfrm>
            <a:off x="6911151" y="2219320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In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DF4E69-1179-D8EC-1CF4-3D362A2B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337553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Better…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B8030-0BC7-86DB-8D50-472EDD00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8600"/>
            <a:fld id="{86CB4B4D-7CA3-9044-876B-883B54F8677D}" type="slidenum">
              <a:rPr lang="en-GB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defTabSz="228600"/>
              <a:t>18</a:t>
            </a:fld>
            <a:endParaRPr lang="en-GB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136" name="Content Placeholder 34">
            <a:extLst>
              <a:ext uri="{FF2B5EF4-FFF2-40B4-BE49-F238E27FC236}">
                <a16:creationId xmlns:a16="http://schemas.microsoft.com/office/drawing/2014/main" id="{9ADDFB7F-15A0-3BC8-7156-FC9D95473ECB}"/>
              </a:ext>
            </a:extLst>
          </p:cNvPr>
          <p:cNvSpPr txBox="1">
            <a:spLocks/>
          </p:cNvSpPr>
          <p:nvPr/>
        </p:nvSpPr>
        <p:spPr>
          <a:xfrm>
            <a:off x="1485370" y="4633990"/>
            <a:ext cx="4393842" cy="22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Wait for the signal to propagate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“Sea-of-logic” approach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solidFill>
                  <a:schemeClr val="accent4"/>
                </a:solidFill>
              </a:rPr>
              <a:t>Constrained by the speed of light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7" name="Content Placeholder 35">
            <a:extLst>
              <a:ext uri="{FF2B5EF4-FFF2-40B4-BE49-F238E27FC236}">
                <a16:creationId xmlns:a16="http://schemas.microsoft.com/office/drawing/2014/main" id="{F8D82383-07AB-CAA3-54FA-EE2088131F89}"/>
              </a:ext>
            </a:extLst>
          </p:cNvPr>
          <p:cNvSpPr txBox="1">
            <a:spLocks/>
          </p:cNvSpPr>
          <p:nvPr/>
        </p:nvSpPr>
        <p:spPr>
          <a:xfrm>
            <a:off x="7579474" y="4633990"/>
            <a:ext cx="3700272" cy="198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Do less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solidFill>
                  <a:schemeClr val="accent4"/>
                </a:solidFill>
              </a:rPr>
              <a:t>C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lock the result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BE2B544-9415-8597-DBB0-24DF8B916ED5}"/>
              </a:ext>
            </a:extLst>
          </p:cNvPr>
          <p:cNvGrpSpPr/>
          <p:nvPr/>
        </p:nvGrpSpPr>
        <p:grpSpPr>
          <a:xfrm>
            <a:off x="2071778" y="2329733"/>
            <a:ext cx="2049760" cy="2046784"/>
            <a:chOff x="1043608" y="1844824"/>
            <a:chExt cx="2049760" cy="2046784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9D08618-19BD-13E3-6958-3EFD1E8F3570}"/>
                </a:ext>
              </a:extLst>
            </p:cNvPr>
            <p:cNvSpPr/>
            <p:nvPr/>
          </p:nvSpPr>
          <p:spPr bwMode="auto">
            <a:xfrm>
              <a:off x="1043608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837A4BC-FA10-4082-6DAE-545865F617E9}"/>
                </a:ext>
              </a:extLst>
            </p:cNvPr>
            <p:cNvSpPr/>
            <p:nvPr/>
          </p:nvSpPr>
          <p:spPr bwMode="auto">
            <a:xfrm>
              <a:off x="1484040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C46619C-C58F-18C8-11A1-A71C6AE62596}"/>
                </a:ext>
              </a:extLst>
            </p:cNvPr>
            <p:cNvSpPr/>
            <p:nvPr/>
          </p:nvSpPr>
          <p:spPr bwMode="auto">
            <a:xfrm>
              <a:off x="1924472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1CB0D0B-0B66-B32B-A5EA-6C94389F01F8}"/>
                </a:ext>
              </a:extLst>
            </p:cNvPr>
            <p:cNvSpPr/>
            <p:nvPr/>
          </p:nvSpPr>
          <p:spPr bwMode="auto">
            <a:xfrm>
              <a:off x="2364904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74EAB57-BCA6-CC3D-DD57-F9298E593F1B}"/>
                </a:ext>
              </a:extLst>
            </p:cNvPr>
            <p:cNvSpPr/>
            <p:nvPr/>
          </p:nvSpPr>
          <p:spPr bwMode="auto">
            <a:xfrm>
              <a:off x="2805336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B302182-60EA-BC83-FB49-5F854DD19451}"/>
                </a:ext>
              </a:extLst>
            </p:cNvPr>
            <p:cNvSpPr/>
            <p:nvPr/>
          </p:nvSpPr>
          <p:spPr bwMode="auto">
            <a:xfrm>
              <a:off x="1043608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8AC60E7-CA9E-F004-AE62-CE32B488FAC8}"/>
                </a:ext>
              </a:extLst>
            </p:cNvPr>
            <p:cNvSpPr/>
            <p:nvPr/>
          </p:nvSpPr>
          <p:spPr bwMode="auto">
            <a:xfrm>
              <a:off x="1484040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96296F3-057B-5834-D039-319B2AF0FFB0}"/>
                </a:ext>
              </a:extLst>
            </p:cNvPr>
            <p:cNvSpPr/>
            <p:nvPr/>
          </p:nvSpPr>
          <p:spPr bwMode="auto">
            <a:xfrm>
              <a:off x="1924472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65A81B4-F69C-0BC2-1FAB-43D134F14B06}"/>
                </a:ext>
              </a:extLst>
            </p:cNvPr>
            <p:cNvSpPr/>
            <p:nvPr/>
          </p:nvSpPr>
          <p:spPr bwMode="auto">
            <a:xfrm>
              <a:off x="2364904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A14864E-913D-636E-BF2C-8C59F0EA6872}"/>
                </a:ext>
              </a:extLst>
            </p:cNvPr>
            <p:cNvSpPr/>
            <p:nvPr/>
          </p:nvSpPr>
          <p:spPr bwMode="auto">
            <a:xfrm>
              <a:off x="2805336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F7F1C1C-0E1F-338E-1E6B-57F65E98E8B3}"/>
                </a:ext>
              </a:extLst>
            </p:cNvPr>
            <p:cNvSpPr/>
            <p:nvPr/>
          </p:nvSpPr>
          <p:spPr bwMode="auto">
            <a:xfrm>
              <a:off x="1043608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831E380-63DD-E36D-7841-8D9155C9640A}"/>
                </a:ext>
              </a:extLst>
            </p:cNvPr>
            <p:cNvSpPr/>
            <p:nvPr/>
          </p:nvSpPr>
          <p:spPr bwMode="auto">
            <a:xfrm>
              <a:off x="1484040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C434DEF-7FAB-19BA-D6E8-18CB9369DFA0}"/>
                </a:ext>
              </a:extLst>
            </p:cNvPr>
            <p:cNvSpPr/>
            <p:nvPr/>
          </p:nvSpPr>
          <p:spPr bwMode="auto">
            <a:xfrm>
              <a:off x="1924472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FB2BDA9-D3DC-0BD4-5BCB-690ECF7B0B6B}"/>
                </a:ext>
              </a:extLst>
            </p:cNvPr>
            <p:cNvSpPr/>
            <p:nvPr/>
          </p:nvSpPr>
          <p:spPr bwMode="auto">
            <a:xfrm>
              <a:off x="2364904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6672B2C-757B-2183-8D77-94AC79D7E765}"/>
                </a:ext>
              </a:extLst>
            </p:cNvPr>
            <p:cNvSpPr/>
            <p:nvPr/>
          </p:nvSpPr>
          <p:spPr bwMode="auto">
            <a:xfrm>
              <a:off x="2805336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9173B8D-9557-64D6-9792-DE1971400776}"/>
                </a:ext>
              </a:extLst>
            </p:cNvPr>
            <p:cNvSpPr/>
            <p:nvPr/>
          </p:nvSpPr>
          <p:spPr bwMode="auto">
            <a:xfrm>
              <a:off x="1043608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46C1826-854C-911B-73F5-D0EC6C61C922}"/>
                </a:ext>
              </a:extLst>
            </p:cNvPr>
            <p:cNvSpPr/>
            <p:nvPr/>
          </p:nvSpPr>
          <p:spPr bwMode="auto">
            <a:xfrm>
              <a:off x="1484040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59662DB-C073-A3FA-9C76-BA20A2B71A9F}"/>
                </a:ext>
              </a:extLst>
            </p:cNvPr>
            <p:cNvSpPr/>
            <p:nvPr/>
          </p:nvSpPr>
          <p:spPr bwMode="auto">
            <a:xfrm>
              <a:off x="1924472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6052195-2DEC-26FF-EFCC-D2483B82C933}"/>
                </a:ext>
              </a:extLst>
            </p:cNvPr>
            <p:cNvSpPr/>
            <p:nvPr/>
          </p:nvSpPr>
          <p:spPr bwMode="auto">
            <a:xfrm>
              <a:off x="2364904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7924042-17C3-238B-3A40-0C28F5AEC27C}"/>
                </a:ext>
              </a:extLst>
            </p:cNvPr>
            <p:cNvSpPr/>
            <p:nvPr/>
          </p:nvSpPr>
          <p:spPr bwMode="auto">
            <a:xfrm>
              <a:off x="2805336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B317EB1-A26A-5880-686A-8261DFEC17E7}"/>
                </a:ext>
              </a:extLst>
            </p:cNvPr>
            <p:cNvSpPr/>
            <p:nvPr/>
          </p:nvSpPr>
          <p:spPr bwMode="auto">
            <a:xfrm>
              <a:off x="1043608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F2DACA4-0FB6-A646-8CB7-346853ED4585}"/>
                </a:ext>
              </a:extLst>
            </p:cNvPr>
            <p:cNvSpPr/>
            <p:nvPr/>
          </p:nvSpPr>
          <p:spPr bwMode="auto">
            <a:xfrm>
              <a:off x="1484040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40CE567-BE7F-B065-341B-52480F484B49}"/>
                </a:ext>
              </a:extLst>
            </p:cNvPr>
            <p:cNvSpPr/>
            <p:nvPr/>
          </p:nvSpPr>
          <p:spPr bwMode="auto">
            <a:xfrm>
              <a:off x="1924472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2E36AC1-8665-0141-9773-F7FC2050A553}"/>
                </a:ext>
              </a:extLst>
            </p:cNvPr>
            <p:cNvSpPr/>
            <p:nvPr/>
          </p:nvSpPr>
          <p:spPr bwMode="auto">
            <a:xfrm>
              <a:off x="2364904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D277511-324E-2069-63FF-A5089BDA5716}"/>
                </a:ext>
              </a:extLst>
            </p:cNvPr>
            <p:cNvSpPr/>
            <p:nvPr/>
          </p:nvSpPr>
          <p:spPr bwMode="auto">
            <a:xfrm>
              <a:off x="2805336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</p:grpSp>
      <p:sp>
        <p:nvSpPr>
          <p:cNvPr id="164" name="5-Point Star 29">
            <a:extLst>
              <a:ext uri="{FF2B5EF4-FFF2-40B4-BE49-F238E27FC236}">
                <a16:creationId xmlns:a16="http://schemas.microsoft.com/office/drawing/2014/main" id="{BA70E439-24EE-45C7-2208-9A8C5139F9D2}"/>
              </a:ext>
            </a:extLst>
          </p:cNvPr>
          <p:cNvSpPr/>
          <p:nvPr/>
        </p:nvSpPr>
        <p:spPr bwMode="auto">
          <a:xfrm>
            <a:off x="1995578" y="2253905"/>
            <a:ext cx="440432" cy="439688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5" name="Arc 164">
            <a:extLst>
              <a:ext uri="{FF2B5EF4-FFF2-40B4-BE49-F238E27FC236}">
                <a16:creationId xmlns:a16="http://schemas.microsoft.com/office/drawing/2014/main" id="{DA369FAB-1943-3B93-F030-E1CA9ED0ACD5}"/>
              </a:ext>
            </a:extLst>
          </p:cNvPr>
          <p:cNvSpPr/>
          <p:nvPr/>
        </p:nvSpPr>
        <p:spPr bwMode="auto">
          <a:xfrm rot="5400000">
            <a:off x="1411130" y="1669085"/>
            <a:ext cx="1321296" cy="132129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6" name="Arc 165">
            <a:extLst>
              <a:ext uri="{FF2B5EF4-FFF2-40B4-BE49-F238E27FC236}">
                <a16:creationId xmlns:a16="http://schemas.microsoft.com/office/drawing/2014/main" id="{F97BB62B-37E8-00B8-3EFB-3DB4B14A2B33}"/>
              </a:ext>
            </a:extLst>
          </p:cNvPr>
          <p:cNvSpPr/>
          <p:nvPr/>
        </p:nvSpPr>
        <p:spPr bwMode="auto">
          <a:xfrm rot="5400000">
            <a:off x="1028170" y="1292277"/>
            <a:ext cx="2117576" cy="211757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ED3AEC0C-7CB1-69B0-1C3D-069543AECB0C}"/>
              </a:ext>
            </a:extLst>
          </p:cNvPr>
          <p:cNvSpPr/>
          <p:nvPr/>
        </p:nvSpPr>
        <p:spPr bwMode="auto">
          <a:xfrm rot="5400000">
            <a:off x="590053" y="850566"/>
            <a:ext cx="2977480" cy="297748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8" name="Arc 167">
            <a:extLst>
              <a:ext uri="{FF2B5EF4-FFF2-40B4-BE49-F238E27FC236}">
                <a16:creationId xmlns:a16="http://schemas.microsoft.com/office/drawing/2014/main" id="{FE7697D7-1242-1349-E238-B95FFE5381AB}"/>
              </a:ext>
            </a:extLst>
          </p:cNvPr>
          <p:cNvSpPr/>
          <p:nvPr/>
        </p:nvSpPr>
        <p:spPr bwMode="auto">
          <a:xfrm rot="5400000">
            <a:off x="144744" y="396680"/>
            <a:ext cx="3881060" cy="388106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DE18D58-9B95-E832-05CB-8D85951BC285}"/>
              </a:ext>
            </a:extLst>
          </p:cNvPr>
          <p:cNvGrpSpPr/>
          <p:nvPr/>
        </p:nvGrpSpPr>
        <p:grpSpPr>
          <a:xfrm>
            <a:off x="8168866" y="2186462"/>
            <a:ext cx="2125960" cy="2162257"/>
            <a:chOff x="5575920" y="1701552"/>
            <a:chExt cx="2125960" cy="2162257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FD11963-168C-86F7-4450-D21066BB4EB5}"/>
                </a:ext>
              </a:extLst>
            </p:cNvPr>
            <p:cNvGrpSpPr/>
            <p:nvPr/>
          </p:nvGrpSpPr>
          <p:grpSpPr>
            <a:xfrm>
              <a:off x="5652120" y="1817025"/>
              <a:ext cx="2049760" cy="2046784"/>
              <a:chOff x="1043608" y="1844824"/>
              <a:chExt cx="2049760" cy="2046784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D4787E02-556A-8B97-07E9-76DEDE49188A}"/>
                  </a:ext>
                </a:extLst>
              </p:cNvPr>
              <p:cNvSpPr/>
              <p:nvPr/>
            </p:nvSpPr>
            <p:spPr bwMode="auto">
              <a:xfrm>
                <a:off x="1043608" y="1844824"/>
                <a:ext cx="288032" cy="288032"/>
              </a:xfrm>
              <a:prstGeom prst="rect">
                <a:avLst/>
              </a:prstGeom>
              <a:solidFill>
                <a:srgbClr val="DF2E28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589908DB-32D2-289F-07C7-8108949906A1}"/>
                  </a:ext>
                </a:extLst>
              </p:cNvPr>
              <p:cNvSpPr/>
              <p:nvPr/>
            </p:nvSpPr>
            <p:spPr bwMode="auto">
              <a:xfrm>
                <a:off x="1484040" y="1844824"/>
                <a:ext cx="288032" cy="288032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B96A9EA7-A929-905D-DA62-2F2786F7334A}"/>
                  </a:ext>
                </a:extLst>
              </p:cNvPr>
              <p:cNvSpPr/>
              <p:nvPr/>
            </p:nvSpPr>
            <p:spPr bwMode="auto">
              <a:xfrm>
                <a:off x="1924472" y="1844824"/>
                <a:ext cx="288032" cy="2880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1FBF7D9F-52FD-3A67-02B8-2BE14CDDB449}"/>
                  </a:ext>
                </a:extLst>
              </p:cNvPr>
              <p:cNvSpPr/>
              <p:nvPr/>
            </p:nvSpPr>
            <p:spPr bwMode="auto">
              <a:xfrm>
                <a:off x="2364904" y="1844824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9E6E2F90-8832-AF3D-2209-542C405D4A22}"/>
                  </a:ext>
                </a:extLst>
              </p:cNvPr>
              <p:cNvSpPr/>
              <p:nvPr/>
            </p:nvSpPr>
            <p:spPr bwMode="auto">
              <a:xfrm>
                <a:off x="2805336" y="1844824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24962F19-518D-8618-C4D9-56577AD3FE52}"/>
                  </a:ext>
                </a:extLst>
              </p:cNvPr>
              <p:cNvSpPr/>
              <p:nvPr/>
            </p:nvSpPr>
            <p:spPr bwMode="auto">
              <a:xfrm>
                <a:off x="1043608" y="2284512"/>
                <a:ext cx="288032" cy="288032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D223BE3-F380-4C00-1B4B-3AC33F8224FD}"/>
                  </a:ext>
                </a:extLst>
              </p:cNvPr>
              <p:cNvSpPr/>
              <p:nvPr/>
            </p:nvSpPr>
            <p:spPr bwMode="auto">
              <a:xfrm>
                <a:off x="1484040" y="2284512"/>
                <a:ext cx="288032" cy="288032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C7A02EB-3F7F-C28B-3392-C4C17E25B35D}"/>
                  </a:ext>
                </a:extLst>
              </p:cNvPr>
              <p:cNvSpPr/>
              <p:nvPr/>
            </p:nvSpPr>
            <p:spPr bwMode="auto">
              <a:xfrm>
                <a:off x="1924472" y="2284512"/>
                <a:ext cx="288032" cy="2880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FD036F86-BCBD-C0DE-789F-B382E56B75A2}"/>
                  </a:ext>
                </a:extLst>
              </p:cNvPr>
              <p:cNvSpPr/>
              <p:nvPr/>
            </p:nvSpPr>
            <p:spPr bwMode="auto">
              <a:xfrm>
                <a:off x="2364904" y="2284512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4D44BCF-6D95-62CD-CB4F-B68AA9560C9B}"/>
                  </a:ext>
                </a:extLst>
              </p:cNvPr>
              <p:cNvSpPr/>
              <p:nvPr/>
            </p:nvSpPr>
            <p:spPr bwMode="auto">
              <a:xfrm>
                <a:off x="2805336" y="2284512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820734DE-E7D2-F189-2618-46D83982E77F}"/>
                  </a:ext>
                </a:extLst>
              </p:cNvPr>
              <p:cNvSpPr/>
              <p:nvPr/>
            </p:nvSpPr>
            <p:spPr bwMode="auto">
              <a:xfrm>
                <a:off x="1043608" y="2724200"/>
                <a:ext cx="288032" cy="2880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25A5F0AB-4757-71AF-5AB1-7D1BF23C06C1}"/>
                  </a:ext>
                </a:extLst>
              </p:cNvPr>
              <p:cNvSpPr/>
              <p:nvPr/>
            </p:nvSpPr>
            <p:spPr bwMode="auto">
              <a:xfrm>
                <a:off x="1484040" y="2724200"/>
                <a:ext cx="288032" cy="2880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9A3A6302-4A8A-B901-C2C4-E17C616FCEF0}"/>
                  </a:ext>
                </a:extLst>
              </p:cNvPr>
              <p:cNvSpPr/>
              <p:nvPr/>
            </p:nvSpPr>
            <p:spPr bwMode="auto">
              <a:xfrm>
                <a:off x="1924472" y="2724200"/>
                <a:ext cx="288032" cy="2880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E0A0126F-546E-9873-D628-A6FD41F3D1CE}"/>
                  </a:ext>
                </a:extLst>
              </p:cNvPr>
              <p:cNvSpPr/>
              <p:nvPr/>
            </p:nvSpPr>
            <p:spPr bwMode="auto">
              <a:xfrm>
                <a:off x="2364904" y="2724200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212B781A-50DD-886A-4AB6-E5400630534A}"/>
                  </a:ext>
                </a:extLst>
              </p:cNvPr>
              <p:cNvSpPr/>
              <p:nvPr/>
            </p:nvSpPr>
            <p:spPr bwMode="auto">
              <a:xfrm>
                <a:off x="2805336" y="2724200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BDE9D821-C7E0-737E-CE4B-453209DDD292}"/>
                  </a:ext>
                </a:extLst>
              </p:cNvPr>
              <p:cNvSpPr/>
              <p:nvPr/>
            </p:nvSpPr>
            <p:spPr bwMode="auto">
              <a:xfrm>
                <a:off x="1043608" y="3163888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4D7180F-6368-EC75-D8D2-C8B61F7069AC}"/>
                  </a:ext>
                </a:extLst>
              </p:cNvPr>
              <p:cNvSpPr/>
              <p:nvPr/>
            </p:nvSpPr>
            <p:spPr bwMode="auto">
              <a:xfrm>
                <a:off x="1484040" y="3163888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057EC900-626D-A37A-1D22-EB8E4F080AA2}"/>
                  </a:ext>
                </a:extLst>
              </p:cNvPr>
              <p:cNvSpPr/>
              <p:nvPr/>
            </p:nvSpPr>
            <p:spPr bwMode="auto">
              <a:xfrm>
                <a:off x="1924472" y="3163888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AFC69AE0-D3F4-22FD-06B8-A66056F82738}"/>
                  </a:ext>
                </a:extLst>
              </p:cNvPr>
              <p:cNvSpPr/>
              <p:nvPr/>
            </p:nvSpPr>
            <p:spPr bwMode="auto">
              <a:xfrm>
                <a:off x="2364904" y="3163888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87312CC6-D14F-54C4-D8A6-BE6590236786}"/>
                  </a:ext>
                </a:extLst>
              </p:cNvPr>
              <p:cNvSpPr/>
              <p:nvPr/>
            </p:nvSpPr>
            <p:spPr bwMode="auto">
              <a:xfrm>
                <a:off x="2805336" y="3163888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4C4AD6E-EFBD-7332-868C-1B04D890F551}"/>
                  </a:ext>
                </a:extLst>
              </p:cNvPr>
              <p:cNvSpPr/>
              <p:nvPr/>
            </p:nvSpPr>
            <p:spPr bwMode="auto">
              <a:xfrm>
                <a:off x="1043608" y="360357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F7072305-ED98-62FE-1795-D6C52E0B774D}"/>
                  </a:ext>
                </a:extLst>
              </p:cNvPr>
              <p:cNvSpPr/>
              <p:nvPr/>
            </p:nvSpPr>
            <p:spPr bwMode="auto">
              <a:xfrm>
                <a:off x="1484040" y="360357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A150793-90E6-1A2E-F7C1-675B1F62E16D}"/>
                  </a:ext>
                </a:extLst>
              </p:cNvPr>
              <p:cNvSpPr/>
              <p:nvPr/>
            </p:nvSpPr>
            <p:spPr bwMode="auto">
              <a:xfrm>
                <a:off x="1924472" y="360357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72DD841-EF4B-8BA5-F6BC-DDE1620F2A9F}"/>
                  </a:ext>
                </a:extLst>
              </p:cNvPr>
              <p:cNvSpPr/>
              <p:nvPr/>
            </p:nvSpPr>
            <p:spPr bwMode="auto">
              <a:xfrm>
                <a:off x="2364904" y="360357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BD9B318-1B0D-5464-39A3-C70FE113E45F}"/>
                  </a:ext>
                </a:extLst>
              </p:cNvPr>
              <p:cNvSpPr/>
              <p:nvPr/>
            </p:nvSpPr>
            <p:spPr bwMode="auto">
              <a:xfrm>
                <a:off x="2805336" y="360357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</p:grpSp>
        <p:sp>
          <p:nvSpPr>
            <p:cNvPr id="171" name="5-Point Star 62">
              <a:extLst>
                <a:ext uri="{FF2B5EF4-FFF2-40B4-BE49-F238E27FC236}">
                  <a16:creationId xmlns:a16="http://schemas.microsoft.com/office/drawing/2014/main" id="{04462FA4-2892-B516-C767-80FE224AC587}"/>
                </a:ext>
              </a:extLst>
            </p:cNvPr>
            <p:cNvSpPr/>
            <p:nvPr/>
          </p:nvSpPr>
          <p:spPr bwMode="auto">
            <a:xfrm>
              <a:off x="5575920" y="1701552"/>
              <a:ext cx="440432" cy="439688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0D777F5D-8BA0-3C82-396A-ABA3E3075FA2}"/>
              </a:ext>
            </a:extLst>
          </p:cNvPr>
          <p:cNvSpPr/>
          <p:nvPr/>
        </p:nvSpPr>
        <p:spPr>
          <a:xfrm>
            <a:off x="709520" y="2215805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E077D91-E865-F234-3BF2-F28BA35CBB69}"/>
              </a:ext>
            </a:extLst>
          </p:cNvPr>
          <p:cNvSpPr/>
          <p:nvPr/>
        </p:nvSpPr>
        <p:spPr>
          <a:xfrm>
            <a:off x="4294464" y="3979728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Out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DC5E03F-37E8-E516-535F-E4A140FEF304}"/>
              </a:ext>
            </a:extLst>
          </p:cNvPr>
          <p:cNvSpPr/>
          <p:nvPr/>
        </p:nvSpPr>
        <p:spPr>
          <a:xfrm>
            <a:off x="6911151" y="2219320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In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1EEB1F4-F8CF-6715-388B-8C034C9A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3849435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Better…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B8030-0BC7-86DB-8D50-472EDD00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28600"/>
            <a:fld id="{86CB4B4D-7CA3-9044-876B-883B54F8677D}" type="slidenum">
              <a:rPr lang="en-GB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defTabSz="228600"/>
              <a:t>19</a:t>
            </a:fld>
            <a:endParaRPr lang="en-GB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136" name="Content Placeholder 34">
            <a:extLst>
              <a:ext uri="{FF2B5EF4-FFF2-40B4-BE49-F238E27FC236}">
                <a16:creationId xmlns:a16="http://schemas.microsoft.com/office/drawing/2014/main" id="{9ADDFB7F-15A0-3BC8-7156-FC9D95473ECB}"/>
              </a:ext>
            </a:extLst>
          </p:cNvPr>
          <p:cNvSpPr txBox="1">
            <a:spLocks/>
          </p:cNvSpPr>
          <p:nvPr/>
        </p:nvSpPr>
        <p:spPr>
          <a:xfrm>
            <a:off x="1485370" y="4633990"/>
            <a:ext cx="4393842" cy="22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Wait for the signal to propagate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“Sea-of-logic” approach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solidFill>
                  <a:schemeClr val="accent4"/>
                </a:solidFill>
              </a:rPr>
              <a:t>Constrained by the speed of light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7" name="Content Placeholder 35">
            <a:extLst>
              <a:ext uri="{FF2B5EF4-FFF2-40B4-BE49-F238E27FC236}">
                <a16:creationId xmlns:a16="http://schemas.microsoft.com/office/drawing/2014/main" id="{F8D82383-07AB-CAA3-54FA-EE2088131F89}"/>
              </a:ext>
            </a:extLst>
          </p:cNvPr>
          <p:cNvSpPr txBox="1">
            <a:spLocks/>
          </p:cNvSpPr>
          <p:nvPr/>
        </p:nvSpPr>
        <p:spPr>
          <a:xfrm>
            <a:off x="7579473" y="4633990"/>
            <a:ext cx="4088343" cy="222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Do less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solidFill>
                  <a:schemeClr val="accent4"/>
                </a:solidFill>
              </a:rPr>
              <a:t>C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lock the result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Doing less on each clock but compensated for by much higher clock speeds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BE2B544-9415-8597-DBB0-24DF8B916ED5}"/>
              </a:ext>
            </a:extLst>
          </p:cNvPr>
          <p:cNvGrpSpPr/>
          <p:nvPr/>
        </p:nvGrpSpPr>
        <p:grpSpPr>
          <a:xfrm>
            <a:off x="2071778" y="2329733"/>
            <a:ext cx="2049760" cy="2046784"/>
            <a:chOff x="1043608" y="1844824"/>
            <a:chExt cx="2049760" cy="2046784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9D08618-19BD-13E3-6958-3EFD1E8F3570}"/>
                </a:ext>
              </a:extLst>
            </p:cNvPr>
            <p:cNvSpPr/>
            <p:nvPr/>
          </p:nvSpPr>
          <p:spPr bwMode="auto">
            <a:xfrm>
              <a:off x="1043608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1837A4BC-FA10-4082-6DAE-545865F617E9}"/>
                </a:ext>
              </a:extLst>
            </p:cNvPr>
            <p:cNvSpPr/>
            <p:nvPr/>
          </p:nvSpPr>
          <p:spPr bwMode="auto">
            <a:xfrm>
              <a:off x="1484040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C46619C-C58F-18C8-11A1-A71C6AE62596}"/>
                </a:ext>
              </a:extLst>
            </p:cNvPr>
            <p:cNvSpPr/>
            <p:nvPr/>
          </p:nvSpPr>
          <p:spPr bwMode="auto">
            <a:xfrm>
              <a:off x="1924472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1CB0D0B-0B66-B32B-A5EA-6C94389F01F8}"/>
                </a:ext>
              </a:extLst>
            </p:cNvPr>
            <p:cNvSpPr/>
            <p:nvPr/>
          </p:nvSpPr>
          <p:spPr bwMode="auto">
            <a:xfrm>
              <a:off x="2364904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74EAB57-BCA6-CC3D-DD57-F9298E593F1B}"/>
                </a:ext>
              </a:extLst>
            </p:cNvPr>
            <p:cNvSpPr/>
            <p:nvPr/>
          </p:nvSpPr>
          <p:spPr bwMode="auto">
            <a:xfrm>
              <a:off x="2805336" y="1844824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B302182-60EA-BC83-FB49-5F854DD19451}"/>
                </a:ext>
              </a:extLst>
            </p:cNvPr>
            <p:cNvSpPr/>
            <p:nvPr/>
          </p:nvSpPr>
          <p:spPr bwMode="auto">
            <a:xfrm>
              <a:off x="1043608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8AC60E7-CA9E-F004-AE62-CE32B488FAC8}"/>
                </a:ext>
              </a:extLst>
            </p:cNvPr>
            <p:cNvSpPr/>
            <p:nvPr/>
          </p:nvSpPr>
          <p:spPr bwMode="auto">
            <a:xfrm>
              <a:off x="1484040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96296F3-057B-5834-D039-319B2AF0FFB0}"/>
                </a:ext>
              </a:extLst>
            </p:cNvPr>
            <p:cNvSpPr/>
            <p:nvPr/>
          </p:nvSpPr>
          <p:spPr bwMode="auto">
            <a:xfrm>
              <a:off x="1924472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65A81B4-F69C-0BC2-1FAB-43D134F14B06}"/>
                </a:ext>
              </a:extLst>
            </p:cNvPr>
            <p:cNvSpPr/>
            <p:nvPr/>
          </p:nvSpPr>
          <p:spPr bwMode="auto">
            <a:xfrm>
              <a:off x="2364904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A14864E-913D-636E-BF2C-8C59F0EA6872}"/>
                </a:ext>
              </a:extLst>
            </p:cNvPr>
            <p:cNvSpPr/>
            <p:nvPr/>
          </p:nvSpPr>
          <p:spPr bwMode="auto">
            <a:xfrm>
              <a:off x="2805336" y="2284512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F7F1C1C-0E1F-338E-1E6B-57F65E98E8B3}"/>
                </a:ext>
              </a:extLst>
            </p:cNvPr>
            <p:cNvSpPr/>
            <p:nvPr/>
          </p:nvSpPr>
          <p:spPr bwMode="auto">
            <a:xfrm>
              <a:off x="1043608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831E380-63DD-E36D-7841-8D9155C9640A}"/>
                </a:ext>
              </a:extLst>
            </p:cNvPr>
            <p:cNvSpPr/>
            <p:nvPr/>
          </p:nvSpPr>
          <p:spPr bwMode="auto">
            <a:xfrm>
              <a:off x="1484040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C434DEF-7FAB-19BA-D6E8-18CB9369DFA0}"/>
                </a:ext>
              </a:extLst>
            </p:cNvPr>
            <p:cNvSpPr/>
            <p:nvPr/>
          </p:nvSpPr>
          <p:spPr bwMode="auto">
            <a:xfrm>
              <a:off x="1924472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FB2BDA9-D3DC-0BD4-5BCB-690ECF7B0B6B}"/>
                </a:ext>
              </a:extLst>
            </p:cNvPr>
            <p:cNvSpPr/>
            <p:nvPr/>
          </p:nvSpPr>
          <p:spPr bwMode="auto">
            <a:xfrm>
              <a:off x="2364904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6672B2C-757B-2183-8D77-94AC79D7E765}"/>
                </a:ext>
              </a:extLst>
            </p:cNvPr>
            <p:cNvSpPr/>
            <p:nvPr/>
          </p:nvSpPr>
          <p:spPr bwMode="auto">
            <a:xfrm>
              <a:off x="2805336" y="2724200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9173B8D-9557-64D6-9792-DE1971400776}"/>
                </a:ext>
              </a:extLst>
            </p:cNvPr>
            <p:cNvSpPr/>
            <p:nvPr/>
          </p:nvSpPr>
          <p:spPr bwMode="auto">
            <a:xfrm>
              <a:off x="1043608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46C1826-854C-911B-73F5-D0EC6C61C922}"/>
                </a:ext>
              </a:extLst>
            </p:cNvPr>
            <p:cNvSpPr/>
            <p:nvPr/>
          </p:nvSpPr>
          <p:spPr bwMode="auto">
            <a:xfrm>
              <a:off x="1484040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59662DB-C073-A3FA-9C76-BA20A2B71A9F}"/>
                </a:ext>
              </a:extLst>
            </p:cNvPr>
            <p:cNvSpPr/>
            <p:nvPr/>
          </p:nvSpPr>
          <p:spPr bwMode="auto">
            <a:xfrm>
              <a:off x="1924472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6052195-2DEC-26FF-EFCC-D2483B82C933}"/>
                </a:ext>
              </a:extLst>
            </p:cNvPr>
            <p:cNvSpPr/>
            <p:nvPr/>
          </p:nvSpPr>
          <p:spPr bwMode="auto">
            <a:xfrm>
              <a:off x="2364904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7924042-17C3-238B-3A40-0C28F5AEC27C}"/>
                </a:ext>
              </a:extLst>
            </p:cNvPr>
            <p:cNvSpPr/>
            <p:nvPr/>
          </p:nvSpPr>
          <p:spPr bwMode="auto">
            <a:xfrm>
              <a:off x="2805336" y="3163888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B317EB1-A26A-5880-686A-8261DFEC17E7}"/>
                </a:ext>
              </a:extLst>
            </p:cNvPr>
            <p:cNvSpPr/>
            <p:nvPr/>
          </p:nvSpPr>
          <p:spPr bwMode="auto">
            <a:xfrm>
              <a:off x="1043608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4F2DACA4-0FB6-A646-8CB7-346853ED4585}"/>
                </a:ext>
              </a:extLst>
            </p:cNvPr>
            <p:cNvSpPr/>
            <p:nvPr/>
          </p:nvSpPr>
          <p:spPr bwMode="auto">
            <a:xfrm>
              <a:off x="1484040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40CE567-BE7F-B065-341B-52480F484B49}"/>
                </a:ext>
              </a:extLst>
            </p:cNvPr>
            <p:cNvSpPr/>
            <p:nvPr/>
          </p:nvSpPr>
          <p:spPr bwMode="auto">
            <a:xfrm>
              <a:off x="1924472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2E36AC1-8665-0141-9773-F7FC2050A553}"/>
                </a:ext>
              </a:extLst>
            </p:cNvPr>
            <p:cNvSpPr/>
            <p:nvPr/>
          </p:nvSpPr>
          <p:spPr bwMode="auto">
            <a:xfrm>
              <a:off x="2364904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D277511-324E-2069-63FF-A5089BDA5716}"/>
                </a:ext>
              </a:extLst>
            </p:cNvPr>
            <p:cNvSpPr/>
            <p:nvPr/>
          </p:nvSpPr>
          <p:spPr bwMode="auto">
            <a:xfrm>
              <a:off x="2805336" y="3603576"/>
              <a:ext cx="288032" cy="288032"/>
            </a:xfrm>
            <a:prstGeom prst="rect">
              <a:avLst/>
            </a:prstGeom>
            <a:solidFill>
              <a:srgbClr val="DF2E28"/>
            </a:solidFill>
            <a:ln w="9525" cap="flat" cmpd="sng" algn="ctr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</p:grpSp>
      <p:sp>
        <p:nvSpPr>
          <p:cNvPr id="164" name="5-Point Star 29">
            <a:extLst>
              <a:ext uri="{FF2B5EF4-FFF2-40B4-BE49-F238E27FC236}">
                <a16:creationId xmlns:a16="http://schemas.microsoft.com/office/drawing/2014/main" id="{BA70E439-24EE-45C7-2208-9A8C5139F9D2}"/>
              </a:ext>
            </a:extLst>
          </p:cNvPr>
          <p:cNvSpPr/>
          <p:nvPr/>
        </p:nvSpPr>
        <p:spPr bwMode="auto">
          <a:xfrm>
            <a:off x="1995578" y="2253905"/>
            <a:ext cx="440432" cy="439688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5" name="Arc 164">
            <a:extLst>
              <a:ext uri="{FF2B5EF4-FFF2-40B4-BE49-F238E27FC236}">
                <a16:creationId xmlns:a16="http://schemas.microsoft.com/office/drawing/2014/main" id="{DA369FAB-1943-3B93-F030-E1CA9ED0ACD5}"/>
              </a:ext>
            </a:extLst>
          </p:cNvPr>
          <p:cNvSpPr/>
          <p:nvPr/>
        </p:nvSpPr>
        <p:spPr bwMode="auto">
          <a:xfrm rot="5400000">
            <a:off x="1411130" y="1669085"/>
            <a:ext cx="1321296" cy="132129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6" name="Arc 165">
            <a:extLst>
              <a:ext uri="{FF2B5EF4-FFF2-40B4-BE49-F238E27FC236}">
                <a16:creationId xmlns:a16="http://schemas.microsoft.com/office/drawing/2014/main" id="{F97BB62B-37E8-00B8-3EFB-3DB4B14A2B33}"/>
              </a:ext>
            </a:extLst>
          </p:cNvPr>
          <p:cNvSpPr/>
          <p:nvPr/>
        </p:nvSpPr>
        <p:spPr bwMode="auto">
          <a:xfrm rot="5400000">
            <a:off x="1028170" y="1292277"/>
            <a:ext cx="2117576" cy="211757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ED3AEC0C-7CB1-69B0-1C3D-069543AECB0C}"/>
              </a:ext>
            </a:extLst>
          </p:cNvPr>
          <p:cNvSpPr/>
          <p:nvPr/>
        </p:nvSpPr>
        <p:spPr bwMode="auto">
          <a:xfrm rot="5400000">
            <a:off x="590053" y="850566"/>
            <a:ext cx="2977480" cy="297748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8" name="Arc 167">
            <a:extLst>
              <a:ext uri="{FF2B5EF4-FFF2-40B4-BE49-F238E27FC236}">
                <a16:creationId xmlns:a16="http://schemas.microsoft.com/office/drawing/2014/main" id="{FE7697D7-1242-1349-E238-B95FFE5381AB}"/>
              </a:ext>
            </a:extLst>
          </p:cNvPr>
          <p:cNvSpPr/>
          <p:nvPr/>
        </p:nvSpPr>
        <p:spPr bwMode="auto">
          <a:xfrm rot="5400000">
            <a:off x="144744" y="396680"/>
            <a:ext cx="3881060" cy="3881060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DE18D58-9B95-E832-05CB-8D85951BC285}"/>
              </a:ext>
            </a:extLst>
          </p:cNvPr>
          <p:cNvGrpSpPr/>
          <p:nvPr/>
        </p:nvGrpSpPr>
        <p:grpSpPr>
          <a:xfrm>
            <a:off x="8168866" y="2186462"/>
            <a:ext cx="2125960" cy="2162257"/>
            <a:chOff x="5575920" y="1701552"/>
            <a:chExt cx="2125960" cy="2162257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FD11963-168C-86F7-4450-D21066BB4EB5}"/>
                </a:ext>
              </a:extLst>
            </p:cNvPr>
            <p:cNvGrpSpPr/>
            <p:nvPr/>
          </p:nvGrpSpPr>
          <p:grpSpPr>
            <a:xfrm>
              <a:off x="5652120" y="1817025"/>
              <a:ext cx="2049760" cy="2046784"/>
              <a:chOff x="1043608" y="1844824"/>
              <a:chExt cx="2049760" cy="2046784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D4787E02-556A-8B97-07E9-76DEDE49188A}"/>
                  </a:ext>
                </a:extLst>
              </p:cNvPr>
              <p:cNvSpPr/>
              <p:nvPr/>
            </p:nvSpPr>
            <p:spPr bwMode="auto">
              <a:xfrm>
                <a:off x="1043608" y="1844824"/>
                <a:ext cx="288032" cy="288032"/>
              </a:xfrm>
              <a:prstGeom prst="rect">
                <a:avLst/>
              </a:prstGeom>
              <a:solidFill>
                <a:srgbClr val="DF2E28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589908DB-32D2-289F-07C7-8108949906A1}"/>
                  </a:ext>
                </a:extLst>
              </p:cNvPr>
              <p:cNvSpPr/>
              <p:nvPr/>
            </p:nvSpPr>
            <p:spPr bwMode="auto">
              <a:xfrm>
                <a:off x="1484040" y="1844824"/>
                <a:ext cx="288032" cy="288032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B96A9EA7-A929-905D-DA62-2F2786F7334A}"/>
                  </a:ext>
                </a:extLst>
              </p:cNvPr>
              <p:cNvSpPr/>
              <p:nvPr/>
            </p:nvSpPr>
            <p:spPr bwMode="auto">
              <a:xfrm>
                <a:off x="1924472" y="1844824"/>
                <a:ext cx="288032" cy="2880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1FBF7D9F-52FD-3A67-02B8-2BE14CDDB449}"/>
                  </a:ext>
                </a:extLst>
              </p:cNvPr>
              <p:cNvSpPr/>
              <p:nvPr/>
            </p:nvSpPr>
            <p:spPr bwMode="auto">
              <a:xfrm>
                <a:off x="2364904" y="1844824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9E6E2F90-8832-AF3D-2209-542C405D4A22}"/>
                  </a:ext>
                </a:extLst>
              </p:cNvPr>
              <p:cNvSpPr/>
              <p:nvPr/>
            </p:nvSpPr>
            <p:spPr bwMode="auto">
              <a:xfrm>
                <a:off x="2805336" y="1844824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24962F19-518D-8618-C4D9-56577AD3FE52}"/>
                  </a:ext>
                </a:extLst>
              </p:cNvPr>
              <p:cNvSpPr/>
              <p:nvPr/>
            </p:nvSpPr>
            <p:spPr bwMode="auto">
              <a:xfrm>
                <a:off x="1043608" y="2284512"/>
                <a:ext cx="288032" cy="288032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D223BE3-F380-4C00-1B4B-3AC33F8224FD}"/>
                  </a:ext>
                </a:extLst>
              </p:cNvPr>
              <p:cNvSpPr/>
              <p:nvPr/>
            </p:nvSpPr>
            <p:spPr bwMode="auto">
              <a:xfrm>
                <a:off x="1484040" y="2284512"/>
                <a:ext cx="288032" cy="288032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C7A02EB-3F7F-C28B-3392-C4C17E25B35D}"/>
                  </a:ext>
                </a:extLst>
              </p:cNvPr>
              <p:cNvSpPr/>
              <p:nvPr/>
            </p:nvSpPr>
            <p:spPr bwMode="auto">
              <a:xfrm>
                <a:off x="1924472" y="2284512"/>
                <a:ext cx="288032" cy="2880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FD036F86-BCBD-C0DE-789F-B382E56B75A2}"/>
                  </a:ext>
                </a:extLst>
              </p:cNvPr>
              <p:cNvSpPr/>
              <p:nvPr/>
            </p:nvSpPr>
            <p:spPr bwMode="auto">
              <a:xfrm>
                <a:off x="2364904" y="2284512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4D44BCF-6D95-62CD-CB4F-B68AA9560C9B}"/>
                  </a:ext>
                </a:extLst>
              </p:cNvPr>
              <p:cNvSpPr/>
              <p:nvPr/>
            </p:nvSpPr>
            <p:spPr bwMode="auto">
              <a:xfrm>
                <a:off x="2805336" y="2284512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820734DE-E7D2-F189-2618-46D83982E77F}"/>
                  </a:ext>
                </a:extLst>
              </p:cNvPr>
              <p:cNvSpPr/>
              <p:nvPr/>
            </p:nvSpPr>
            <p:spPr bwMode="auto">
              <a:xfrm>
                <a:off x="1043608" y="2724200"/>
                <a:ext cx="288032" cy="2880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25A5F0AB-4757-71AF-5AB1-7D1BF23C06C1}"/>
                  </a:ext>
                </a:extLst>
              </p:cNvPr>
              <p:cNvSpPr/>
              <p:nvPr/>
            </p:nvSpPr>
            <p:spPr bwMode="auto">
              <a:xfrm>
                <a:off x="1484040" y="2724200"/>
                <a:ext cx="288032" cy="2880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9A3A6302-4A8A-B901-C2C4-E17C616FCEF0}"/>
                  </a:ext>
                </a:extLst>
              </p:cNvPr>
              <p:cNvSpPr/>
              <p:nvPr/>
            </p:nvSpPr>
            <p:spPr bwMode="auto">
              <a:xfrm>
                <a:off x="1924472" y="2724200"/>
                <a:ext cx="288032" cy="28803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E0A0126F-546E-9873-D628-A6FD41F3D1CE}"/>
                  </a:ext>
                </a:extLst>
              </p:cNvPr>
              <p:cNvSpPr/>
              <p:nvPr/>
            </p:nvSpPr>
            <p:spPr bwMode="auto">
              <a:xfrm>
                <a:off x="2364904" y="2724200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212B781A-50DD-886A-4AB6-E5400630534A}"/>
                  </a:ext>
                </a:extLst>
              </p:cNvPr>
              <p:cNvSpPr/>
              <p:nvPr/>
            </p:nvSpPr>
            <p:spPr bwMode="auto">
              <a:xfrm>
                <a:off x="2805336" y="2724200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BDE9D821-C7E0-737E-CE4B-453209DDD292}"/>
                  </a:ext>
                </a:extLst>
              </p:cNvPr>
              <p:cNvSpPr/>
              <p:nvPr/>
            </p:nvSpPr>
            <p:spPr bwMode="auto">
              <a:xfrm>
                <a:off x="1043608" y="3163888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4D7180F-6368-EC75-D8D2-C8B61F7069AC}"/>
                  </a:ext>
                </a:extLst>
              </p:cNvPr>
              <p:cNvSpPr/>
              <p:nvPr/>
            </p:nvSpPr>
            <p:spPr bwMode="auto">
              <a:xfrm>
                <a:off x="1484040" y="3163888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057EC900-626D-A37A-1D22-EB8E4F080AA2}"/>
                  </a:ext>
                </a:extLst>
              </p:cNvPr>
              <p:cNvSpPr/>
              <p:nvPr/>
            </p:nvSpPr>
            <p:spPr bwMode="auto">
              <a:xfrm>
                <a:off x="1924472" y="3163888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AFC69AE0-D3F4-22FD-06B8-A66056F82738}"/>
                  </a:ext>
                </a:extLst>
              </p:cNvPr>
              <p:cNvSpPr/>
              <p:nvPr/>
            </p:nvSpPr>
            <p:spPr bwMode="auto">
              <a:xfrm>
                <a:off x="2364904" y="3163888"/>
                <a:ext cx="288032" cy="288032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87312CC6-D14F-54C4-D8A6-BE6590236786}"/>
                  </a:ext>
                </a:extLst>
              </p:cNvPr>
              <p:cNvSpPr/>
              <p:nvPr/>
            </p:nvSpPr>
            <p:spPr bwMode="auto">
              <a:xfrm>
                <a:off x="2805336" y="3163888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4C4AD6E-EFBD-7332-868C-1B04D890F551}"/>
                  </a:ext>
                </a:extLst>
              </p:cNvPr>
              <p:cNvSpPr/>
              <p:nvPr/>
            </p:nvSpPr>
            <p:spPr bwMode="auto">
              <a:xfrm>
                <a:off x="1043608" y="360357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F7072305-ED98-62FE-1795-D6C52E0B774D}"/>
                  </a:ext>
                </a:extLst>
              </p:cNvPr>
              <p:cNvSpPr/>
              <p:nvPr/>
            </p:nvSpPr>
            <p:spPr bwMode="auto">
              <a:xfrm>
                <a:off x="1484040" y="360357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A150793-90E6-1A2E-F7C1-675B1F62E16D}"/>
                  </a:ext>
                </a:extLst>
              </p:cNvPr>
              <p:cNvSpPr/>
              <p:nvPr/>
            </p:nvSpPr>
            <p:spPr bwMode="auto">
              <a:xfrm>
                <a:off x="1924472" y="360357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72DD841-EF4B-8BA5-F6BC-DDE1620F2A9F}"/>
                  </a:ext>
                </a:extLst>
              </p:cNvPr>
              <p:cNvSpPr/>
              <p:nvPr/>
            </p:nvSpPr>
            <p:spPr bwMode="auto">
              <a:xfrm>
                <a:off x="2364904" y="360357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BD9B318-1B0D-5464-39A3-C70FE113E45F}"/>
                  </a:ext>
                </a:extLst>
              </p:cNvPr>
              <p:cNvSpPr/>
              <p:nvPr/>
            </p:nvSpPr>
            <p:spPr bwMode="auto">
              <a:xfrm>
                <a:off x="2805336" y="3603576"/>
                <a:ext cx="288032" cy="288032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endParaRPr>
              </a:p>
            </p:txBody>
          </p:sp>
        </p:grpSp>
        <p:sp>
          <p:nvSpPr>
            <p:cNvPr id="171" name="5-Point Star 62">
              <a:extLst>
                <a:ext uri="{FF2B5EF4-FFF2-40B4-BE49-F238E27FC236}">
                  <a16:creationId xmlns:a16="http://schemas.microsoft.com/office/drawing/2014/main" id="{04462FA4-2892-B516-C767-80FE224AC587}"/>
                </a:ext>
              </a:extLst>
            </p:cNvPr>
            <p:cNvSpPr/>
            <p:nvPr/>
          </p:nvSpPr>
          <p:spPr bwMode="auto">
            <a:xfrm>
              <a:off x="5575920" y="1701552"/>
              <a:ext cx="440432" cy="439688"/>
            </a:xfrm>
            <a:prstGeom prst="star5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0D777F5D-8BA0-3C82-396A-ABA3E3075FA2}"/>
              </a:ext>
            </a:extLst>
          </p:cNvPr>
          <p:cNvSpPr/>
          <p:nvPr/>
        </p:nvSpPr>
        <p:spPr>
          <a:xfrm>
            <a:off x="709520" y="2215805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E077D91-E865-F234-3BF2-F28BA35CBB69}"/>
              </a:ext>
            </a:extLst>
          </p:cNvPr>
          <p:cNvSpPr/>
          <p:nvPr/>
        </p:nvSpPr>
        <p:spPr>
          <a:xfrm>
            <a:off x="4294464" y="3979728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Out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DC5E03F-37E8-E516-535F-E4A140FEF304}"/>
              </a:ext>
            </a:extLst>
          </p:cNvPr>
          <p:cNvSpPr/>
          <p:nvPr/>
        </p:nvSpPr>
        <p:spPr>
          <a:xfrm>
            <a:off x="6911151" y="2219320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In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A9956FF-F675-3732-A12D-B2E9047E4BFB}"/>
              </a:ext>
            </a:extLst>
          </p:cNvPr>
          <p:cNvSpPr/>
          <p:nvPr/>
        </p:nvSpPr>
        <p:spPr>
          <a:xfrm>
            <a:off x="10496095" y="3983243"/>
            <a:ext cx="1171722" cy="505546"/>
          </a:xfrm>
          <a:prstGeom prst="rightArrow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dirty="0">
                <a:solidFill>
                  <a:srgbClr val="FFFF00"/>
                </a:solidFill>
              </a:rPr>
              <a:t>Data Out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A30C97-4FAC-C1A3-DD48-32461527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83655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8306A-775A-0235-22BB-3C66A5F3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we start…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5C6B7DE-BA8A-E009-EFED-7C609C9F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1D2B624-8CF9-40EA-8636-AF33AF97FD44}" type="slidenum">
              <a:rPr lang="en-GB">
                <a:solidFill>
                  <a:prstClr val="white"/>
                </a:solidFill>
                <a:latin typeface="Calibri" panose="020F0502020204030204"/>
              </a:rPr>
              <a:pPr defTabSz="914400">
                <a:defRPr/>
              </a:pPr>
              <a:t>2</a:t>
            </a:fld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9727C8-0D60-F411-85D0-70EEEC9A1372}"/>
              </a:ext>
            </a:extLst>
          </p:cNvPr>
          <p:cNvSpPr/>
          <p:nvPr/>
        </p:nvSpPr>
        <p:spPr>
          <a:xfrm flipH="1">
            <a:off x="1484290" y="1671092"/>
            <a:ext cx="1227328" cy="51164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id="{99D5EDE8-04A9-6B05-B4A8-182413F3DD9A}"/>
              </a:ext>
            </a:extLst>
          </p:cNvPr>
          <p:cNvGraphicFramePr>
            <a:graphicFrameLocks/>
          </p:cNvGraphicFramePr>
          <p:nvPr/>
        </p:nvGraphicFramePr>
        <p:xfrm>
          <a:off x="2711620" y="1671092"/>
          <a:ext cx="7499180" cy="5116408"/>
        </p:xfrm>
        <a:graphic>
          <a:graphicData uri="http://schemas.openxmlformats.org/drawingml/2006/table">
            <a:tbl>
              <a:tblPr firstRow="1" bandRow="1"/>
              <a:tblGrid>
                <a:gridCol w="749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52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6pm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7pm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8pm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9pm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10pm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11pm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12pm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01am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02am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03am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ADBE3EDA-F0E9-18F9-DBDD-15372421F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2119966"/>
            <a:ext cx="1176089" cy="10289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351D708-4B5D-E2F4-1408-D69F2003A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354533"/>
            <a:ext cx="1176089" cy="10289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EA25A4-1B91-A139-6C2D-1F2AA4C72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17092"/>
            <a:ext cx="1176089" cy="10289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80DF6B1-EF23-367C-483C-5DA725704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5720366"/>
            <a:ext cx="1176089" cy="102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4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AB0FD9-1F79-A28F-695C-28C0F5FDFB8B}"/>
              </a:ext>
            </a:extLst>
          </p:cNvPr>
          <p:cNvSpPr txBox="1">
            <a:spLocks/>
          </p:cNvSpPr>
          <p:nvPr/>
        </p:nvSpPr>
        <p:spPr bwMode="auto">
          <a:xfrm>
            <a:off x="968062" y="1635530"/>
            <a:ext cx="10255876" cy="30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sz="2800" kern="0" dirty="0">
                <a:solidFill>
                  <a:srgbClr val="00B050"/>
                </a:solidFill>
              </a:rPr>
              <a:t>“The parallel approach to computing does require that </a:t>
            </a:r>
            <a:br>
              <a:rPr lang="en-GB" sz="2800" kern="0" dirty="0">
                <a:solidFill>
                  <a:srgbClr val="00B050"/>
                </a:solidFill>
              </a:rPr>
            </a:br>
            <a:r>
              <a:rPr lang="en-GB" sz="2800" kern="0" dirty="0">
                <a:solidFill>
                  <a:srgbClr val="FF0000"/>
                </a:solidFill>
              </a:rPr>
              <a:t>some original thinking be done about numerical analysis and data management in order to secure efficient use</a:t>
            </a:r>
            <a:r>
              <a:rPr lang="en-GB" sz="2800" kern="0" dirty="0">
                <a:solidFill>
                  <a:srgbClr val="00B050"/>
                </a:solidFill>
              </a:rPr>
              <a:t>.</a:t>
            </a:r>
          </a:p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sz="2800" kern="0" dirty="0">
                <a:solidFill>
                  <a:srgbClr val="00B050"/>
                </a:solidFill>
              </a:rPr>
              <a:t>In an environment which has represented the absence of the need to think as the highest virtue, this is a decided disadvantage”</a:t>
            </a:r>
          </a:p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kern="0" dirty="0">
                <a:solidFill>
                  <a:srgbClr val="00B050"/>
                </a:solidFill>
              </a:rPr>
              <a:t>Daniel </a:t>
            </a:r>
            <a:r>
              <a:rPr lang="en-GB" kern="0" dirty="0" err="1">
                <a:solidFill>
                  <a:srgbClr val="00B050"/>
                </a:solidFill>
              </a:rPr>
              <a:t>Slotnick</a:t>
            </a:r>
            <a:r>
              <a:rPr lang="en-GB" kern="0" dirty="0">
                <a:solidFill>
                  <a:srgbClr val="00B050"/>
                </a:solidFill>
              </a:rPr>
              <a:t>, 1967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4C7726-B0C2-C72B-FA54-FCAF7FA4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Breaking down algorithms like this is HARD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0D230D-DC85-0389-3800-BCB68CC5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9556"/>
            <a:ext cx="10515600" cy="1926696"/>
          </a:xfrm>
        </p:spPr>
        <p:txBody>
          <a:bodyPr>
            <a:normAutofit/>
          </a:bodyPr>
          <a:lstStyle/>
          <a:p>
            <a:r>
              <a:rPr lang="en-GB" sz="2400" dirty="0"/>
              <a:t>It's all about data-structure</a:t>
            </a:r>
          </a:p>
          <a:p>
            <a:pPr lvl="1"/>
            <a:r>
              <a:rPr lang="en-GB" sz="2000" dirty="0"/>
              <a:t>It's all about data-structure</a:t>
            </a:r>
          </a:p>
          <a:p>
            <a:pPr lvl="2"/>
            <a:r>
              <a:rPr lang="en-GB" sz="1600" dirty="0"/>
              <a:t>It's all about data-structure</a:t>
            </a:r>
          </a:p>
          <a:p>
            <a:pPr lvl="3"/>
            <a:r>
              <a:rPr lang="en-GB" sz="1400" dirty="0"/>
              <a:t>It's all about data-structure</a:t>
            </a:r>
          </a:p>
          <a:p>
            <a:pPr lvl="4"/>
            <a:r>
              <a:rPr lang="en-GB" sz="1200" dirty="0"/>
              <a:t>It's all about data-structure</a:t>
            </a:r>
          </a:p>
          <a:p>
            <a:pPr lvl="5"/>
            <a:r>
              <a:rPr lang="en-GB" sz="1000" dirty="0">
                <a:solidFill>
                  <a:schemeClr val="accent4"/>
                </a:solidFill>
              </a:rPr>
              <a:t>It's all about data-structure</a:t>
            </a:r>
          </a:p>
          <a:p>
            <a:pPr lvl="6"/>
            <a:r>
              <a:rPr lang="en-GB" sz="800" dirty="0">
                <a:solidFill>
                  <a:schemeClr val="accent4"/>
                </a:solidFill>
              </a:rPr>
              <a:t>It's all about data-structure</a:t>
            </a:r>
          </a:p>
          <a:p>
            <a:pPr lvl="6"/>
            <a:endParaRPr lang="en-GB" sz="1000" dirty="0">
              <a:solidFill>
                <a:schemeClr val="accent4"/>
              </a:solidFill>
            </a:endParaRPr>
          </a:p>
          <a:p>
            <a:pPr lvl="4"/>
            <a:endParaRPr lang="en-GB" sz="1200" dirty="0"/>
          </a:p>
          <a:p>
            <a:pPr lvl="5"/>
            <a:endParaRPr lang="en-GB" sz="1450" dirty="0"/>
          </a:p>
          <a:p>
            <a:pPr lvl="2"/>
            <a:endParaRPr lang="en-GB" sz="1600" dirty="0"/>
          </a:p>
          <a:p>
            <a:endParaRPr lang="en-GB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8B7F6-8006-ABD1-FCAB-33133A34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5BF8B-850A-F289-7CBE-DA88E2E1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50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5C0B-491F-9532-302A-019ED834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7B824-6595-B213-E2C8-B729A3E4B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Accepting new data on every clock cycle is one extreme</a:t>
            </a:r>
          </a:p>
          <a:p>
            <a:pPr lvl="1"/>
            <a:r>
              <a:rPr lang="en-GB" sz="2100" dirty="0"/>
              <a:t>Fully pipelined </a:t>
            </a:r>
          </a:p>
          <a:p>
            <a:pPr lvl="1"/>
            <a:r>
              <a:rPr lang="en-GB" sz="2100" dirty="0"/>
              <a:t>"Full FPGA"</a:t>
            </a:r>
          </a:p>
          <a:p>
            <a:endParaRPr lang="en-GB" sz="2400" b="1" i="1" dirty="0"/>
          </a:p>
          <a:p>
            <a:pPr lvl="1"/>
            <a:endParaRPr lang="en-GB" sz="2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B4989-C473-E57D-DF57-FFFA12E5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0D623-FE72-7DCD-DF09-3A0DE9A2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6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5C0B-491F-9532-302A-019ED834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7B824-6595-B213-E2C8-B729A3E4B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Accepting new data on every clock cycle is one extreme</a:t>
            </a:r>
          </a:p>
          <a:p>
            <a:pPr lvl="1"/>
            <a:r>
              <a:rPr lang="en-GB" sz="2100" dirty="0"/>
              <a:t>Fully pipelined </a:t>
            </a:r>
          </a:p>
          <a:p>
            <a:pPr lvl="1"/>
            <a:r>
              <a:rPr lang="en-GB" sz="2100" dirty="0"/>
              <a:t>"Full FPGA"</a:t>
            </a:r>
          </a:p>
          <a:p>
            <a:r>
              <a:rPr lang="en-GB" sz="2400" dirty="0"/>
              <a:t>Each block can accept new data less frequently than every clock cycle</a:t>
            </a:r>
          </a:p>
          <a:p>
            <a:pPr lvl="1"/>
            <a:r>
              <a:rPr lang="en-GB" sz="2100" dirty="0"/>
              <a:t>Called the </a:t>
            </a:r>
            <a:r>
              <a:rPr lang="en-GB" sz="2100" b="1" i="1" dirty="0">
                <a:solidFill>
                  <a:schemeClr val="accent2"/>
                </a:solidFill>
              </a:rPr>
              <a:t>Interval</a:t>
            </a:r>
          </a:p>
          <a:p>
            <a:endParaRPr lang="en-GB" sz="2400" b="1" i="1" dirty="0"/>
          </a:p>
          <a:p>
            <a:pPr lvl="1"/>
            <a:endParaRPr lang="en-GB" sz="2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D4DEC-CAC1-1FF0-DAC1-748D00F9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67BAA-4EA8-2577-694B-24E3F612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2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5C0B-491F-9532-302A-019ED834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7B824-6595-B213-E2C8-B729A3E4B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Accepting new data on every clock cycle is one extreme</a:t>
            </a:r>
          </a:p>
          <a:p>
            <a:pPr lvl="1"/>
            <a:r>
              <a:rPr lang="en-GB" sz="2100" dirty="0"/>
              <a:t>Fully pipelined </a:t>
            </a:r>
          </a:p>
          <a:p>
            <a:pPr lvl="1"/>
            <a:r>
              <a:rPr lang="en-GB" sz="2100" dirty="0"/>
              <a:t>"Full FPGA"</a:t>
            </a:r>
          </a:p>
          <a:p>
            <a:r>
              <a:rPr lang="en-GB" sz="2400" dirty="0"/>
              <a:t>Each block can accept new data less frequently than every clock cycle</a:t>
            </a:r>
          </a:p>
          <a:p>
            <a:pPr lvl="1"/>
            <a:r>
              <a:rPr lang="en-GB" sz="2100" dirty="0"/>
              <a:t>Called the </a:t>
            </a:r>
            <a:r>
              <a:rPr lang="en-GB" sz="2100" b="1" i="1" dirty="0">
                <a:solidFill>
                  <a:schemeClr val="accent2"/>
                </a:solidFill>
              </a:rPr>
              <a:t>Interval</a:t>
            </a:r>
          </a:p>
          <a:p>
            <a:r>
              <a:rPr lang="en-GB" sz="2400" dirty="0"/>
              <a:t>Each block can (but doesn't have to) emit data at a different rate to the input</a:t>
            </a:r>
          </a:p>
          <a:p>
            <a:pPr lvl="1"/>
            <a:r>
              <a:rPr lang="en-GB" sz="2100" dirty="0"/>
              <a:t>Think of an accumulator receiving data every clock, and emitting and resetting the sum on every 10</a:t>
            </a:r>
            <a:r>
              <a:rPr lang="en-GB" sz="2100" baseline="30000" dirty="0"/>
              <a:t>th</a:t>
            </a:r>
            <a:r>
              <a:rPr lang="en-GB" sz="2100" dirty="0"/>
              <a:t> clock cycle</a:t>
            </a:r>
            <a:endParaRPr lang="en-GB" sz="2100" b="1" i="1" dirty="0"/>
          </a:p>
          <a:p>
            <a:endParaRPr lang="en-GB" sz="2400" b="1" i="1" dirty="0"/>
          </a:p>
          <a:p>
            <a:pPr lvl="1"/>
            <a:endParaRPr lang="en-GB" sz="2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BCF25-192A-D488-BC27-A9C215F7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9BCA6-5B68-3D92-BBE8-2C1A6382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76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5C0B-491F-9532-302A-019ED834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7B824-6595-B213-E2C8-B729A3E4B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Accepting new data on every clock cycle is one extreme</a:t>
            </a:r>
          </a:p>
          <a:p>
            <a:pPr lvl="1"/>
            <a:r>
              <a:rPr lang="en-GB" sz="2100" dirty="0"/>
              <a:t>Fully pipelined </a:t>
            </a:r>
          </a:p>
          <a:p>
            <a:pPr lvl="1"/>
            <a:r>
              <a:rPr lang="en-GB" sz="2100" dirty="0"/>
              <a:t>"Full FPGA"</a:t>
            </a:r>
          </a:p>
          <a:p>
            <a:r>
              <a:rPr lang="en-GB" sz="2400" dirty="0"/>
              <a:t>Each block can accept new data less frequently than every clock cycle</a:t>
            </a:r>
          </a:p>
          <a:p>
            <a:pPr lvl="1"/>
            <a:r>
              <a:rPr lang="en-GB" sz="2100" dirty="0"/>
              <a:t>Called the </a:t>
            </a:r>
            <a:r>
              <a:rPr lang="en-GB" sz="2100" b="1" i="1" dirty="0">
                <a:solidFill>
                  <a:schemeClr val="accent2"/>
                </a:solidFill>
              </a:rPr>
              <a:t>Interval</a:t>
            </a:r>
          </a:p>
          <a:p>
            <a:r>
              <a:rPr lang="en-GB" sz="2400" dirty="0"/>
              <a:t>Each block can (but doesn't have to) emit data at a different rate to the input</a:t>
            </a:r>
          </a:p>
          <a:p>
            <a:pPr lvl="1"/>
            <a:r>
              <a:rPr lang="en-GB" sz="2100" dirty="0"/>
              <a:t>Think of an accumulator receiving data every clock, and emitting and resetting the sum on every 10</a:t>
            </a:r>
            <a:r>
              <a:rPr lang="en-GB" sz="2100" baseline="30000" dirty="0"/>
              <a:t>th</a:t>
            </a:r>
            <a:r>
              <a:rPr lang="en-GB" sz="2100" dirty="0"/>
              <a:t> clock cycle</a:t>
            </a:r>
          </a:p>
          <a:p>
            <a:pPr lvl="1"/>
            <a:r>
              <a:rPr lang="en-GB" sz="2100" dirty="0"/>
              <a:t>Or receiving data every 10</a:t>
            </a:r>
            <a:r>
              <a:rPr lang="en-GB" sz="2100" baseline="30000" dirty="0"/>
              <a:t>th</a:t>
            </a:r>
            <a:r>
              <a:rPr lang="en-GB" sz="2100" dirty="0"/>
              <a:t> clock, and applying and outputting 10 different operations to that data </a:t>
            </a:r>
          </a:p>
          <a:p>
            <a:endParaRPr lang="en-GB" sz="2400" b="1" i="1" dirty="0"/>
          </a:p>
          <a:p>
            <a:pPr lvl="1"/>
            <a:endParaRPr lang="en-GB" sz="2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1BC9D-025B-B79E-2418-C35786E3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6FAC2-729A-EF45-F191-FC9D6F61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16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5C0B-491F-9532-302A-019ED834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7B824-6595-B213-E2C8-B729A3E4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597"/>
          </a:xfrm>
        </p:spPr>
        <p:txBody>
          <a:bodyPr>
            <a:normAutofit/>
          </a:bodyPr>
          <a:lstStyle/>
          <a:p>
            <a:r>
              <a:rPr lang="en-GB" sz="2400" dirty="0"/>
              <a:t>Accepting new data on every clock cycle is one extreme</a:t>
            </a:r>
          </a:p>
          <a:p>
            <a:pPr lvl="1"/>
            <a:r>
              <a:rPr lang="en-GB" sz="2100" dirty="0"/>
              <a:t>Fully pipelined </a:t>
            </a:r>
          </a:p>
          <a:p>
            <a:pPr lvl="1"/>
            <a:r>
              <a:rPr lang="en-GB" sz="2100" dirty="0"/>
              <a:t>"Full FPGA"</a:t>
            </a:r>
          </a:p>
          <a:p>
            <a:r>
              <a:rPr lang="en-GB" sz="2400" dirty="0"/>
              <a:t>Each block can accept new data less frequently than every clock cycle</a:t>
            </a:r>
          </a:p>
          <a:p>
            <a:pPr lvl="1"/>
            <a:r>
              <a:rPr lang="en-GB" sz="2100" dirty="0"/>
              <a:t>Called the </a:t>
            </a:r>
            <a:r>
              <a:rPr lang="en-GB" sz="2100" b="1" i="1" dirty="0">
                <a:solidFill>
                  <a:schemeClr val="accent2"/>
                </a:solidFill>
              </a:rPr>
              <a:t>Interval</a:t>
            </a:r>
          </a:p>
          <a:p>
            <a:r>
              <a:rPr lang="en-GB" sz="2400" dirty="0"/>
              <a:t>Each block can (but doesn't have to) emit data at a different rate to the input</a:t>
            </a:r>
          </a:p>
          <a:p>
            <a:pPr lvl="1"/>
            <a:r>
              <a:rPr lang="en-GB" sz="2100" dirty="0"/>
              <a:t>Think of an accumulator receiving data every clock, and emitting and resetting the sum on every 10</a:t>
            </a:r>
            <a:r>
              <a:rPr lang="en-GB" sz="2100" baseline="30000" dirty="0"/>
              <a:t>th</a:t>
            </a:r>
            <a:r>
              <a:rPr lang="en-GB" sz="2100" dirty="0"/>
              <a:t> clock cycle</a:t>
            </a:r>
          </a:p>
          <a:p>
            <a:pPr lvl="1"/>
            <a:r>
              <a:rPr lang="en-GB" sz="2100" dirty="0"/>
              <a:t>Or receiving data every 10</a:t>
            </a:r>
            <a:r>
              <a:rPr lang="en-GB" sz="2100" baseline="30000" dirty="0"/>
              <a:t>th</a:t>
            </a:r>
            <a:r>
              <a:rPr lang="en-GB" sz="2100" dirty="0"/>
              <a:t> clock, and applying and outputting 10 different operations to that data </a:t>
            </a:r>
          </a:p>
          <a:p>
            <a:r>
              <a:rPr lang="en-GB" sz="2400" dirty="0"/>
              <a:t>We can still use the ideas of pipelining and 2D arrays</a:t>
            </a:r>
          </a:p>
          <a:p>
            <a:pPr lvl="1"/>
            <a:r>
              <a:rPr lang="en-GB" sz="2100" dirty="0"/>
              <a:t>Referred to generically as </a:t>
            </a:r>
            <a:r>
              <a:rPr lang="en-GB" sz="2100" b="1" i="1" dirty="0">
                <a:solidFill>
                  <a:schemeClr val="accent2"/>
                </a:solidFill>
              </a:rPr>
              <a:t>Systolic arrays</a:t>
            </a:r>
          </a:p>
          <a:p>
            <a:endParaRPr lang="en-GB" sz="2400" b="1" i="1" dirty="0"/>
          </a:p>
          <a:p>
            <a:pPr lvl="1"/>
            <a:endParaRPr lang="en-GB" sz="2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59D5A-D053-DF1A-4901-8D3B5F0D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17A3F-F488-B695-C43B-12F9F6F2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91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7028-AAE3-07D8-A413-AEE720FB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simple: How do we add a lot of numbers?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4D8293-3502-05CD-A15B-BB1D493B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A6F81-F3A7-5945-9730-1E67FD50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53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A188B-7A5C-D1B4-E85A-1414BE5E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07028-AAE3-07D8-A413-AEE720FB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simple: How do we add a lot of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13A95-1EED-8B2F-2ADE-FBDFB59B1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360" y="1646347"/>
            <a:ext cx="4430332" cy="2778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The English say:</a:t>
            </a:r>
          </a:p>
          <a:p>
            <a:pPr marL="0" indent="0" algn="ctr">
              <a:buNone/>
            </a:pPr>
            <a:r>
              <a:rPr lang="en-GB" sz="5400" dirty="0"/>
              <a:t>There's more than one way</a:t>
            </a:r>
            <a:br>
              <a:rPr lang="en-GB" sz="5400" dirty="0"/>
            </a:br>
            <a:r>
              <a:rPr lang="en-GB" sz="5400" dirty="0"/>
              <a:t>to skin a cat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7A8998-EDBE-C0F0-66FB-87459E349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4" t="7498" r="29435"/>
          <a:stretch/>
        </p:blipFill>
        <p:spPr bwMode="auto">
          <a:xfrm>
            <a:off x="0" y="1493949"/>
            <a:ext cx="3850783" cy="53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7 Surprised Cats Who Can't Believe What They Just Saw (PHOTOS) | HuffPost  Entertainment">
            <a:extLst>
              <a:ext uri="{FF2B5EF4-FFF2-40B4-BE49-F238E27FC236}">
                <a16:creationId xmlns:a16="http://schemas.microsoft.com/office/drawing/2014/main" id="{7368DE9F-F8B6-9A86-EBA0-6F7B80966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b="14540"/>
          <a:stretch/>
        </p:blipFill>
        <p:spPr bwMode="auto">
          <a:xfrm>
            <a:off x="8340000" y="1493949"/>
            <a:ext cx="3852000" cy="53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urprised Cat Stock Photos, Pictures &amp; Royalty-Free Images - iStock">
            <a:extLst>
              <a:ext uri="{FF2B5EF4-FFF2-40B4-BE49-F238E27FC236}">
                <a16:creationId xmlns:a16="http://schemas.microsoft.com/office/drawing/2014/main" id="{768121ED-58FD-87A3-DC64-E3777D3CD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2173" r="12515" b="47197"/>
          <a:stretch/>
        </p:blipFill>
        <p:spPr bwMode="auto">
          <a:xfrm>
            <a:off x="3850783" y="4772082"/>
            <a:ext cx="4489217" cy="208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F37BA-2C96-D71A-A8CB-BEB4EAA7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68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7028-AAE3-07D8-A413-AEE720FB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simple: How do we add a lot of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13A95-1EED-8B2F-2ADE-FBDFB59B1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Summation chain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9AEBEB0-9C28-E5A5-0B39-C9392854C9EB}"/>
              </a:ext>
            </a:extLst>
          </p:cNvPr>
          <p:cNvGrpSpPr/>
          <p:nvPr/>
        </p:nvGrpSpPr>
        <p:grpSpPr>
          <a:xfrm>
            <a:off x="155955" y="2493427"/>
            <a:ext cx="11904146" cy="2194334"/>
            <a:chOff x="228248" y="2302749"/>
            <a:chExt cx="11904146" cy="219433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9C2748-EC7F-7BB1-FA39-2F4D11879C28}"/>
                </a:ext>
              </a:extLst>
            </p:cNvPr>
            <p:cNvSpPr/>
            <p:nvPr/>
          </p:nvSpPr>
          <p:spPr>
            <a:xfrm>
              <a:off x="6765251" y="3670430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205A730-3C05-B48D-DE80-FD62D86EC245}"/>
                </a:ext>
              </a:extLst>
            </p:cNvPr>
            <p:cNvCxnSpPr>
              <a:cxnSpLocks/>
              <a:stCxn id="8" idx="6"/>
              <a:endCxn id="25" idx="2"/>
            </p:cNvCxnSpPr>
            <p:nvPr/>
          </p:nvCxnSpPr>
          <p:spPr>
            <a:xfrm>
              <a:off x="7591904" y="4083757"/>
              <a:ext cx="22631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63F2B3-1322-43F1-3581-C07F396F1116}"/>
                </a:ext>
              </a:extLst>
            </p:cNvPr>
            <p:cNvSpPr/>
            <p:nvPr/>
          </p:nvSpPr>
          <p:spPr>
            <a:xfrm rot="5400000">
              <a:off x="6599565" y="2672105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53C7B1-3FB5-E32E-EF71-48724CD46D65}"/>
                </a:ext>
              </a:extLst>
            </p:cNvPr>
            <p:cNvSpPr/>
            <p:nvPr/>
          </p:nvSpPr>
          <p:spPr>
            <a:xfrm>
              <a:off x="10974371" y="3880085"/>
              <a:ext cx="1158023" cy="419313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99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Output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A28CCDF-1CFE-29AE-9433-65A677A64DF2}"/>
                </a:ext>
              </a:extLst>
            </p:cNvPr>
            <p:cNvCxnSpPr>
              <a:cxnSpLocks/>
              <a:stCxn id="13" idx="3"/>
              <a:endCxn id="8" idx="0"/>
            </p:cNvCxnSpPr>
            <p:nvPr/>
          </p:nvCxnSpPr>
          <p:spPr>
            <a:xfrm>
              <a:off x="7178576" y="3460773"/>
              <a:ext cx="2" cy="2096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C862D3E-61A2-5FDF-2198-294EAEA1ED3A}"/>
                </a:ext>
              </a:extLst>
            </p:cNvPr>
            <p:cNvSpPr/>
            <p:nvPr/>
          </p:nvSpPr>
          <p:spPr>
            <a:xfrm>
              <a:off x="7818219" y="3670430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4EEBAFA-6D7B-79C9-A61B-091E7E8AA8E3}"/>
                </a:ext>
              </a:extLst>
            </p:cNvPr>
            <p:cNvCxnSpPr>
              <a:cxnSpLocks/>
              <a:stCxn id="25" idx="6"/>
              <a:endCxn id="32" idx="2"/>
            </p:cNvCxnSpPr>
            <p:nvPr/>
          </p:nvCxnSpPr>
          <p:spPr>
            <a:xfrm flipV="1">
              <a:off x="8644872" y="4083756"/>
              <a:ext cx="22032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9F39CB-5579-88DE-EF6E-EAE67194AD1E}"/>
                </a:ext>
              </a:extLst>
            </p:cNvPr>
            <p:cNvSpPr/>
            <p:nvPr/>
          </p:nvSpPr>
          <p:spPr>
            <a:xfrm rot="5400000">
              <a:off x="7652533" y="2672105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AB5D8D8-1F43-3C8B-0D70-B8026B6AB103}"/>
                </a:ext>
              </a:extLst>
            </p:cNvPr>
            <p:cNvCxnSpPr>
              <a:cxnSpLocks/>
              <a:stCxn id="27" idx="3"/>
              <a:endCxn id="25" idx="0"/>
            </p:cNvCxnSpPr>
            <p:nvPr/>
          </p:nvCxnSpPr>
          <p:spPr>
            <a:xfrm>
              <a:off x="8231544" y="3460773"/>
              <a:ext cx="2" cy="2096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A96FE9-EAEA-9339-30C5-951F0918DC11}"/>
                </a:ext>
              </a:extLst>
            </p:cNvPr>
            <p:cNvSpPr/>
            <p:nvPr/>
          </p:nvSpPr>
          <p:spPr>
            <a:xfrm>
              <a:off x="8865200" y="3670429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94E27F8-CBDE-01C5-79DA-334A80DEB5AD}"/>
                </a:ext>
              </a:extLst>
            </p:cNvPr>
            <p:cNvCxnSpPr>
              <a:cxnSpLocks/>
              <a:stCxn id="32" idx="6"/>
              <a:endCxn id="36" idx="2"/>
            </p:cNvCxnSpPr>
            <p:nvPr/>
          </p:nvCxnSpPr>
          <p:spPr>
            <a:xfrm>
              <a:off x="9691853" y="4083756"/>
              <a:ext cx="2295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FB8B0E-D6A3-7AAE-ADA9-4E2183874284}"/>
                </a:ext>
              </a:extLst>
            </p:cNvPr>
            <p:cNvSpPr/>
            <p:nvPr/>
          </p:nvSpPr>
          <p:spPr>
            <a:xfrm rot="5400000">
              <a:off x="8699514" y="2672104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B7B0487-A11F-5EF5-AD86-DF1746AA58EA}"/>
                </a:ext>
              </a:extLst>
            </p:cNvPr>
            <p:cNvCxnSpPr>
              <a:cxnSpLocks/>
              <a:stCxn id="34" idx="3"/>
              <a:endCxn id="32" idx="0"/>
            </p:cNvCxnSpPr>
            <p:nvPr/>
          </p:nvCxnSpPr>
          <p:spPr>
            <a:xfrm>
              <a:off x="9278525" y="3460772"/>
              <a:ext cx="2" cy="2096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874F98D-A00D-1F34-E644-CAE7F151E8A9}"/>
                </a:ext>
              </a:extLst>
            </p:cNvPr>
            <p:cNvSpPr/>
            <p:nvPr/>
          </p:nvSpPr>
          <p:spPr>
            <a:xfrm>
              <a:off x="9921403" y="3670429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B98C1E8-D15A-8E6B-1ED3-47E40AEBE1F1}"/>
                </a:ext>
              </a:extLst>
            </p:cNvPr>
            <p:cNvCxnSpPr>
              <a:cxnSpLocks/>
              <a:stCxn id="36" idx="6"/>
              <a:endCxn id="18" idx="1"/>
            </p:cNvCxnSpPr>
            <p:nvPr/>
          </p:nvCxnSpPr>
          <p:spPr>
            <a:xfrm>
              <a:off x="10748056" y="4083756"/>
              <a:ext cx="226315" cy="59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899882B-6F45-CF75-EA1B-FC6A9CF87C9F}"/>
                </a:ext>
              </a:extLst>
            </p:cNvPr>
            <p:cNvSpPr/>
            <p:nvPr/>
          </p:nvSpPr>
          <p:spPr>
            <a:xfrm rot="5400000">
              <a:off x="9755717" y="2672104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B4FE86F-1B74-066F-FFEA-4C1377602A12}"/>
                </a:ext>
              </a:extLst>
            </p:cNvPr>
            <p:cNvCxnSpPr>
              <a:cxnSpLocks/>
              <a:stCxn id="38" idx="3"/>
              <a:endCxn id="36" idx="0"/>
            </p:cNvCxnSpPr>
            <p:nvPr/>
          </p:nvCxnSpPr>
          <p:spPr>
            <a:xfrm>
              <a:off x="10334728" y="3460772"/>
              <a:ext cx="2" cy="2096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0623404-6C15-7372-4F3B-3B408C917C34}"/>
                </a:ext>
              </a:extLst>
            </p:cNvPr>
            <p:cNvSpPr/>
            <p:nvPr/>
          </p:nvSpPr>
          <p:spPr>
            <a:xfrm>
              <a:off x="2560499" y="3670430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09A5168-70AC-0E85-ED54-5B5574D9A6AA}"/>
                </a:ext>
              </a:extLst>
            </p:cNvPr>
            <p:cNvCxnSpPr>
              <a:cxnSpLocks/>
              <a:stCxn id="46" idx="6"/>
              <a:endCxn id="50" idx="2"/>
            </p:cNvCxnSpPr>
            <p:nvPr/>
          </p:nvCxnSpPr>
          <p:spPr>
            <a:xfrm>
              <a:off x="3387152" y="4083757"/>
              <a:ext cx="22631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DA9BBB5-A71D-BEB0-9660-FA586A99C448}"/>
                </a:ext>
              </a:extLst>
            </p:cNvPr>
            <p:cNvSpPr/>
            <p:nvPr/>
          </p:nvSpPr>
          <p:spPr>
            <a:xfrm rot="5400000">
              <a:off x="2394813" y="2672105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6F5D790-15FF-F6AB-EFD0-8FA421F0C59A}"/>
                </a:ext>
              </a:extLst>
            </p:cNvPr>
            <p:cNvCxnSpPr>
              <a:cxnSpLocks/>
              <a:stCxn id="48" idx="3"/>
              <a:endCxn id="46" idx="0"/>
            </p:cNvCxnSpPr>
            <p:nvPr/>
          </p:nvCxnSpPr>
          <p:spPr>
            <a:xfrm>
              <a:off x="2973824" y="3460773"/>
              <a:ext cx="2" cy="2096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6D193-C036-5547-C8E9-F70A77346E24}"/>
                </a:ext>
              </a:extLst>
            </p:cNvPr>
            <p:cNvSpPr/>
            <p:nvPr/>
          </p:nvSpPr>
          <p:spPr>
            <a:xfrm>
              <a:off x="3613467" y="3670430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E004429-DC25-DB10-A229-0F084E855A77}"/>
                </a:ext>
              </a:extLst>
            </p:cNvPr>
            <p:cNvCxnSpPr>
              <a:cxnSpLocks/>
              <a:stCxn id="50" idx="6"/>
              <a:endCxn id="54" idx="2"/>
            </p:cNvCxnSpPr>
            <p:nvPr/>
          </p:nvCxnSpPr>
          <p:spPr>
            <a:xfrm flipV="1">
              <a:off x="4440120" y="4083756"/>
              <a:ext cx="22032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73142D8-CE72-EA91-2D2E-E996B4D6FADC}"/>
                </a:ext>
              </a:extLst>
            </p:cNvPr>
            <p:cNvSpPr/>
            <p:nvPr/>
          </p:nvSpPr>
          <p:spPr>
            <a:xfrm rot="5400000">
              <a:off x="3447781" y="2672105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1C7CA6C-AF4E-9E26-FC72-FAEA7590105B}"/>
                </a:ext>
              </a:extLst>
            </p:cNvPr>
            <p:cNvCxnSpPr>
              <a:cxnSpLocks/>
              <a:stCxn id="52" idx="3"/>
              <a:endCxn id="50" idx="0"/>
            </p:cNvCxnSpPr>
            <p:nvPr/>
          </p:nvCxnSpPr>
          <p:spPr>
            <a:xfrm>
              <a:off x="4026792" y="3460773"/>
              <a:ext cx="2" cy="2096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66958E8-3C38-736B-0B66-9A3F74BEB366}"/>
                </a:ext>
              </a:extLst>
            </p:cNvPr>
            <p:cNvSpPr/>
            <p:nvPr/>
          </p:nvSpPr>
          <p:spPr>
            <a:xfrm>
              <a:off x="4660448" y="3670429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933B8AB-FA08-FC14-3447-2688D2CBBD9E}"/>
                </a:ext>
              </a:extLst>
            </p:cNvPr>
            <p:cNvCxnSpPr>
              <a:cxnSpLocks/>
              <a:stCxn id="54" idx="6"/>
              <a:endCxn id="58" idx="2"/>
            </p:cNvCxnSpPr>
            <p:nvPr/>
          </p:nvCxnSpPr>
          <p:spPr>
            <a:xfrm>
              <a:off x="5487101" y="4083756"/>
              <a:ext cx="2295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9DE0C95-35D6-59EF-8D14-044D1DBFDE5A}"/>
                </a:ext>
              </a:extLst>
            </p:cNvPr>
            <p:cNvSpPr/>
            <p:nvPr/>
          </p:nvSpPr>
          <p:spPr>
            <a:xfrm rot="5400000">
              <a:off x="4494762" y="2672104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9E6F1A2-790B-60F3-B940-5255A986F138}"/>
                </a:ext>
              </a:extLst>
            </p:cNvPr>
            <p:cNvCxnSpPr>
              <a:cxnSpLocks/>
              <a:stCxn id="56" idx="3"/>
              <a:endCxn id="54" idx="0"/>
            </p:cNvCxnSpPr>
            <p:nvPr/>
          </p:nvCxnSpPr>
          <p:spPr>
            <a:xfrm>
              <a:off x="5073773" y="3460772"/>
              <a:ext cx="2" cy="2096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F522571-E9E9-C413-6371-2615FFEB7440}"/>
                </a:ext>
              </a:extLst>
            </p:cNvPr>
            <p:cNvSpPr/>
            <p:nvPr/>
          </p:nvSpPr>
          <p:spPr>
            <a:xfrm>
              <a:off x="5716651" y="3670429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00C7782-7D5E-5E63-4037-AA3B5F4BDF46}"/>
                </a:ext>
              </a:extLst>
            </p:cNvPr>
            <p:cNvCxnSpPr>
              <a:cxnSpLocks/>
              <a:stCxn id="58" idx="6"/>
              <a:endCxn id="8" idx="2"/>
            </p:cNvCxnSpPr>
            <p:nvPr/>
          </p:nvCxnSpPr>
          <p:spPr>
            <a:xfrm>
              <a:off x="6543304" y="4083756"/>
              <a:ext cx="221947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9A87337-3CF8-38F5-D27A-4BB5C63F602D}"/>
                </a:ext>
              </a:extLst>
            </p:cNvPr>
            <p:cNvSpPr/>
            <p:nvPr/>
          </p:nvSpPr>
          <p:spPr>
            <a:xfrm rot="5400000">
              <a:off x="5550965" y="2672104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7F115A3-BFBA-8FE3-9DD6-D6899E8CADDD}"/>
                </a:ext>
              </a:extLst>
            </p:cNvPr>
            <p:cNvCxnSpPr>
              <a:cxnSpLocks/>
              <a:stCxn id="60" idx="3"/>
              <a:endCxn id="58" idx="0"/>
            </p:cNvCxnSpPr>
            <p:nvPr/>
          </p:nvCxnSpPr>
          <p:spPr>
            <a:xfrm>
              <a:off x="6129976" y="3460772"/>
              <a:ext cx="2" cy="2096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B5CF11C-FF06-9C0E-44DB-1087801A5AEB}"/>
                </a:ext>
              </a:extLst>
            </p:cNvPr>
            <p:cNvSpPr/>
            <p:nvPr/>
          </p:nvSpPr>
          <p:spPr>
            <a:xfrm>
              <a:off x="454563" y="3670429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309F6C9-8D21-3C26-B5D7-D1A13534D436}"/>
                </a:ext>
              </a:extLst>
            </p:cNvPr>
            <p:cNvCxnSpPr>
              <a:cxnSpLocks/>
              <a:stCxn id="71" idx="6"/>
              <a:endCxn id="75" idx="2"/>
            </p:cNvCxnSpPr>
            <p:nvPr/>
          </p:nvCxnSpPr>
          <p:spPr>
            <a:xfrm>
              <a:off x="1281216" y="4083756"/>
              <a:ext cx="22631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4E65DB2-BBBE-5B49-98F0-11F520407095}"/>
                </a:ext>
              </a:extLst>
            </p:cNvPr>
            <p:cNvSpPr/>
            <p:nvPr/>
          </p:nvSpPr>
          <p:spPr>
            <a:xfrm rot="5400000">
              <a:off x="288877" y="2672104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CF714ED-C3FA-4B9A-80BC-581236185DBB}"/>
                </a:ext>
              </a:extLst>
            </p:cNvPr>
            <p:cNvCxnSpPr>
              <a:cxnSpLocks/>
              <a:stCxn id="73" idx="3"/>
              <a:endCxn id="71" idx="0"/>
            </p:cNvCxnSpPr>
            <p:nvPr/>
          </p:nvCxnSpPr>
          <p:spPr>
            <a:xfrm>
              <a:off x="867888" y="3460772"/>
              <a:ext cx="2" cy="2096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1F5B25D-EDAD-5C4F-51DE-585BB81D02F9}"/>
                </a:ext>
              </a:extLst>
            </p:cNvPr>
            <p:cNvSpPr/>
            <p:nvPr/>
          </p:nvSpPr>
          <p:spPr>
            <a:xfrm>
              <a:off x="1507531" y="3670429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BD9784E-DBFA-7C11-B287-78F88218F5E8}"/>
                </a:ext>
              </a:extLst>
            </p:cNvPr>
            <p:cNvCxnSpPr>
              <a:cxnSpLocks/>
              <a:stCxn id="75" idx="6"/>
              <a:endCxn id="46" idx="2"/>
            </p:cNvCxnSpPr>
            <p:nvPr/>
          </p:nvCxnSpPr>
          <p:spPr>
            <a:xfrm>
              <a:off x="2334184" y="4083756"/>
              <a:ext cx="22631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8D83A47-A72E-E120-91A8-03D792B2BFFA}"/>
                </a:ext>
              </a:extLst>
            </p:cNvPr>
            <p:cNvSpPr/>
            <p:nvPr/>
          </p:nvSpPr>
          <p:spPr>
            <a:xfrm rot="5400000">
              <a:off x="1341845" y="2672104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FA0059B-65FE-1254-BD43-7B00315BCCF5}"/>
                </a:ext>
              </a:extLst>
            </p:cNvPr>
            <p:cNvCxnSpPr>
              <a:cxnSpLocks/>
              <a:stCxn id="77" idx="3"/>
              <a:endCxn id="75" idx="0"/>
            </p:cNvCxnSpPr>
            <p:nvPr/>
          </p:nvCxnSpPr>
          <p:spPr>
            <a:xfrm>
              <a:off x="1920856" y="3460772"/>
              <a:ext cx="2" cy="2096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A0BB5FB-CC29-03D9-316C-686B8D711300}"/>
                </a:ext>
              </a:extLst>
            </p:cNvPr>
            <p:cNvCxnSpPr>
              <a:cxnSpLocks/>
              <a:endCxn id="71" idx="2"/>
            </p:cNvCxnSpPr>
            <p:nvPr/>
          </p:nvCxnSpPr>
          <p:spPr>
            <a:xfrm>
              <a:off x="228248" y="4083755"/>
              <a:ext cx="226315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FDB63-CCA8-58FC-70AB-4A0D90FD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7B932-A194-D824-EA4C-502ACF3F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66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7028-AAE3-07D8-A413-AEE720FB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simple: How do we add a lot of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13A95-1EED-8B2F-2ADE-FBDFB59B1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6573"/>
          </a:xfrm>
        </p:spPr>
        <p:txBody>
          <a:bodyPr>
            <a:normAutofit/>
          </a:bodyPr>
          <a:lstStyle/>
          <a:p>
            <a:r>
              <a:rPr lang="en-GB" sz="2400" dirty="0"/>
              <a:t>Accumulator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4E670-0941-1E05-74B1-AF978301A21A}"/>
              </a:ext>
            </a:extLst>
          </p:cNvPr>
          <p:cNvGrpSpPr/>
          <p:nvPr/>
        </p:nvGrpSpPr>
        <p:grpSpPr>
          <a:xfrm>
            <a:off x="2903205" y="1971447"/>
            <a:ext cx="4364883" cy="826653"/>
            <a:chOff x="2782250" y="3015673"/>
            <a:chExt cx="4364883" cy="82665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45B19AA-B3DF-C404-3551-54A816629765}"/>
                </a:ext>
              </a:extLst>
            </p:cNvPr>
            <p:cNvSpPr/>
            <p:nvPr/>
          </p:nvSpPr>
          <p:spPr>
            <a:xfrm>
              <a:off x="4579815" y="3015673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80E1D3F-8461-47CF-AB2C-8EB0F5ECCF0C}"/>
                </a:ext>
              </a:extLst>
            </p:cNvPr>
            <p:cNvCxnSpPr>
              <a:cxnSpLocks/>
              <a:stCxn id="4" idx="6"/>
              <a:endCxn id="28" idx="1"/>
            </p:cNvCxnSpPr>
            <p:nvPr/>
          </p:nvCxnSpPr>
          <p:spPr>
            <a:xfrm>
              <a:off x="5406468" y="3429000"/>
              <a:ext cx="58264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36711-C505-C30C-3707-D7081A30CA39}"/>
                </a:ext>
              </a:extLst>
            </p:cNvPr>
            <p:cNvSpPr/>
            <p:nvPr/>
          </p:nvSpPr>
          <p:spPr>
            <a:xfrm>
              <a:off x="2782250" y="3219343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42858B8-77FE-F747-5000-CEC18CA43EBF}"/>
                </a:ext>
              </a:extLst>
            </p:cNvPr>
            <p:cNvCxnSpPr>
              <a:cxnSpLocks/>
              <a:stCxn id="11" idx="3"/>
              <a:endCxn id="4" idx="0"/>
            </p:cNvCxnSpPr>
            <p:nvPr/>
          </p:nvCxnSpPr>
          <p:spPr>
            <a:xfrm flipV="1">
              <a:off x="3940273" y="3015673"/>
              <a:ext cx="1052869" cy="413327"/>
            </a:xfrm>
            <a:prstGeom prst="bentConnector4">
              <a:avLst>
                <a:gd name="adj1" fmla="val 30371"/>
                <a:gd name="adj2" fmla="val 155307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977D09D-6249-FEE9-F9BF-D5FF01F87C15}"/>
                </a:ext>
              </a:extLst>
            </p:cNvPr>
            <p:cNvCxnSpPr>
              <a:cxnSpLocks/>
              <a:stCxn id="4" idx="6"/>
              <a:endCxn id="4" idx="4"/>
            </p:cNvCxnSpPr>
            <p:nvPr/>
          </p:nvCxnSpPr>
          <p:spPr>
            <a:xfrm flipH="1">
              <a:off x="4993142" y="3429000"/>
              <a:ext cx="413326" cy="413326"/>
            </a:xfrm>
            <a:prstGeom prst="bentConnector4">
              <a:avLst>
                <a:gd name="adj1" fmla="val -55307"/>
                <a:gd name="adj2" fmla="val 155307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4339BF6-86B5-7956-52F0-D21927D92E04}"/>
                </a:ext>
              </a:extLst>
            </p:cNvPr>
            <p:cNvSpPr/>
            <p:nvPr/>
          </p:nvSpPr>
          <p:spPr>
            <a:xfrm>
              <a:off x="5989110" y="3219343"/>
              <a:ext cx="1158023" cy="419313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99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Output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1457A-A338-739D-8D66-66CA9118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59EF8-F95E-AFE1-D4EB-D3CF974E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7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AE487-4218-698A-11F7-D4A203E2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Sequential processing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1BBE5-4BD5-7C9F-07AD-8FED099C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1D2B624-8CF9-40EA-8636-AF33AF97FD44}" type="slidenum">
              <a:rPr lang="en-GB">
                <a:solidFill>
                  <a:prstClr val="white"/>
                </a:solidFill>
                <a:latin typeface="Calibri" panose="020F0502020204030204"/>
              </a:rPr>
              <a:pPr defTabSz="914400">
                <a:defRPr/>
              </a:pPr>
              <a:t>3</a:t>
            </a:fld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AA032-043E-6587-6E4F-885715E3E1C6}"/>
              </a:ext>
            </a:extLst>
          </p:cNvPr>
          <p:cNvSpPr/>
          <p:nvPr/>
        </p:nvSpPr>
        <p:spPr>
          <a:xfrm flipH="1">
            <a:off x="1484290" y="1671092"/>
            <a:ext cx="1227328" cy="51164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2B3B964-9E74-39EA-E3D2-5D9F7B8F29F2}"/>
              </a:ext>
            </a:extLst>
          </p:cNvPr>
          <p:cNvGraphicFramePr>
            <a:graphicFrameLocks/>
          </p:cNvGraphicFramePr>
          <p:nvPr/>
        </p:nvGraphicFramePr>
        <p:xfrm>
          <a:off x="2711620" y="1671092"/>
          <a:ext cx="7499180" cy="5116408"/>
        </p:xfrm>
        <a:graphic>
          <a:graphicData uri="http://schemas.openxmlformats.org/drawingml/2006/table">
            <a:tbl>
              <a:tblPr firstRow="1" bandRow="1"/>
              <a:tblGrid>
                <a:gridCol w="749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52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6pm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7pm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8pm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9pm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10pm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11pm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12pm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01am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02am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03am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2BC3191-1DBE-DEED-B678-7368182B0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2119966"/>
            <a:ext cx="1176089" cy="1028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6B3765-CAC2-2A6C-0096-9F4E32381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354533"/>
            <a:ext cx="1176089" cy="1028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0795AB-679D-42F2-7717-98F5895CB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17092"/>
            <a:ext cx="1176089" cy="1028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D60C2E-8503-0E01-880F-B1C72ABAB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5720366"/>
            <a:ext cx="1176089" cy="102897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86DCB31-11F6-154F-9090-FFD81341399B}"/>
              </a:ext>
            </a:extLst>
          </p:cNvPr>
          <p:cNvGrpSpPr/>
          <p:nvPr/>
        </p:nvGrpSpPr>
        <p:grpSpPr>
          <a:xfrm>
            <a:off x="2722923" y="2073187"/>
            <a:ext cx="2970705" cy="1080000"/>
            <a:chOff x="1198921" y="1980153"/>
            <a:chExt cx="2970705" cy="1080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8D2B69-076A-30B4-66B5-F361AD9B3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626" y="2039913"/>
              <a:ext cx="720000" cy="96048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402676-500F-95F8-B5DD-886830F4C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921" y="2031966"/>
              <a:ext cx="720000" cy="95954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54CA24-7F00-9980-14FA-0604B84D1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144" y="2019249"/>
              <a:ext cx="720000" cy="9468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DF535AB-5B02-3AE7-AA89-1C458279C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648" y="1980153"/>
              <a:ext cx="720000" cy="1080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D2AC3A-DCAD-A6E8-F0C3-CDD0A56C07B4}"/>
              </a:ext>
            </a:extLst>
          </p:cNvPr>
          <p:cNvGrpSpPr/>
          <p:nvPr/>
        </p:nvGrpSpPr>
        <p:grpSpPr>
          <a:xfrm>
            <a:off x="5720716" y="3284321"/>
            <a:ext cx="2970705" cy="1080000"/>
            <a:chOff x="11441430" y="6568641"/>
            <a:chExt cx="5941410" cy="2160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EDF7758-43F2-66B5-49FD-FB06F22E7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2840" y="6688161"/>
              <a:ext cx="1440000" cy="19209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288AEC-9F95-99F5-75E9-DA6B48D63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1430" y="6672267"/>
              <a:ext cx="1440000" cy="19190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BF1750E-408E-CE5A-2E49-512264E8B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9876" y="6646834"/>
              <a:ext cx="1440000" cy="189379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E55E979-A395-D33E-1970-C9357CE40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8884" y="6568641"/>
              <a:ext cx="1440000" cy="2160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3BE9CE-61F6-3C47-626E-F3E5AA217C6D}"/>
              </a:ext>
            </a:extLst>
          </p:cNvPr>
          <p:cNvGrpSpPr/>
          <p:nvPr/>
        </p:nvGrpSpPr>
        <p:grpSpPr>
          <a:xfrm>
            <a:off x="8727136" y="4534552"/>
            <a:ext cx="1474223" cy="972261"/>
            <a:chOff x="17454270" y="9069102"/>
            <a:chExt cx="2948446" cy="194452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1C2A90A-4055-0ACA-E423-D5F081C4C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4270" y="9094535"/>
              <a:ext cx="1440000" cy="191908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17236D7-B269-A4FA-6581-3EF143FC9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2716" y="9069102"/>
              <a:ext cx="1440000" cy="1893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5421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7028-AAE3-07D8-A413-AEE720FB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simple: How do we add a lot of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13A95-1EED-8B2F-2ADE-FBDFB59B1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/>
              <a:t>Tree adder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448A995-3F7A-CA6F-ECE8-E3FB00DF4446}"/>
              </a:ext>
            </a:extLst>
          </p:cNvPr>
          <p:cNvGrpSpPr/>
          <p:nvPr/>
        </p:nvGrpSpPr>
        <p:grpSpPr>
          <a:xfrm>
            <a:off x="2890218" y="1879561"/>
            <a:ext cx="5981736" cy="4515026"/>
            <a:chOff x="2460635" y="1355452"/>
            <a:chExt cx="5981736" cy="451502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7A6A59-CA36-8AA9-4270-D036502E0EF4}"/>
                </a:ext>
              </a:extLst>
            </p:cNvPr>
            <p:cNvSpPr>
              <a:spLocks/>
            </p:cNvSpPr>
            <p:nvPr/>
          </p:nvSpPr>
          <p:spPr>
            <a:xfrm>
              <a:off x="4267326" y="2615108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1110343-F4F9-80A6-1E54-3AD40DE07B44}"/>
                </a:ext>
              </a:extLst>
            </p:cNvPr>
            <p:cNvCxnSpPr>
              <a:cxnSpLocks/>
              <a:stCxn id="17" idx="6"/>
              <a:endCxn id="173" idx="3"/>
            </p:cNvCxnSpPr>
            <p:nvPr/>
          </p:nvCxnSpPr>
          <p:spPr>
            <a:xfrm flipV="1">
              <a:off x="5093979" y="2751310"/>
              <a:ext cx="283279" cy="27712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DC3AB2F-C7CB-58B7-4A95-BF34C10506E1}"/>
                </a:ext>
              </a:extLst>
            </p:cNvPr>
            <p:cNvCxnSpPr>
              <a:cxnSpLocks/>
              <a:stCxn id="20" idx="3"/>
              <a:endCxn id="17" idx="1"/>
            </p:cNvCxnSpPr>
            <p:nvPr/>
          </p:nvCxnSpPr>
          <p:spPr>
            <a:xfrm>
              <a:off x="3618658" y="2736169"/>
              <a:ext cx="7697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50A3157-9309-2910-EC7F-516374F2D2D4}"/>
                </a:ext>
              </a:extLst>
            </p:cNvPr>
            <p:cNvCxnSpPr>
              <a:cxnSpLocks/>
              <a:stCxn id="23" idx="3"/>
              <a:endCxn id="17" idx="3"/>
            </p:cNvCxnSpPr>
            <p:nvPr/>
          </p:nvCxnSpPr>
          <p:spPr>
            <a:xfrm>
              <a:off x="3618659" y="3320700"/>
              <a:ext cx="7697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02B99896-916B-CE95-210D-F7B6483D8B9F}"/>
                </a:ext>
              </a:extLst>
            </p:cNvPr>
            <p:cNvSpPr>
              <a:spLocks/>
            </p:cNvSpPr>
            <p:nvPr/>
          </p:nvSpPr>
          <p:spPr>
            <a:xfrm>
              <a:off x="4267327" y="1444048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A11C64E3-A5FD-E699-598A-A3F64F556375}"/>
                </a:ext>
              </a:extLst>
            </p:cNvPr>
            <p:cNvCxnSpPr>
              <a:cxnSpLocks/>
              <a:stCxn id="155" idx="6"/>
              <a:endCxn id="173" idx="1"/>
            </p:cNvCxnSpPr>
            <p:nvPr/>
          </p:nvCxnSpPr>
          <p:spPr>
            <a:xfrm>
              <a:off x="5093980" y="1857375"/>
              <a:ext cx="283278" cy="309404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A5199563-0BD9-7106-27B9-B161D5EF883A}"/>
                </a:ext>
              </a:extLst>
            </p:cNvPr>
            <p:cNvCxnSpPr>
              <a:cxnSpLocks/>
              <a:stCxn id="157" idx="3"/>
              <a:endCxn id="155" idx="1"/>
            </p:cNvCxnSpPr>
            <p:nvPr/>
          </p:nvCxnSpPr>
          <p:spPr>
            <a:xfrm>
              <a:off x="3618659" y="1565109"/>
              <a:ext cx="7697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4F1F1BA-3433-38F9-E117-A4080C8F44BF}"/>
                </a:ext>
              </a:extLst>
            </p:cNvPr>
            <p:cNvSpPr>
              <a:spLocks/>
            </p:cNvSpPr>
            <p:nvPr/>
          </p:nvSpPr>
          <p:spPr>
            <a:xfrm>
              <a:off x="2460635" y="2526512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C43A772-DBC0-4A28-B010-286598E986A0}"/>
                </a:ext>
              </a:extLst>
            </p:cNvPr>
            <p:cNvSpPr>
              <a:spLocks/>
            </p:cNvSpPr>
            <p:nvPr/>
          </p:nvSpPr>
          <p:spPr>
            <a:xfrm>
              <a:off x="2460636" y="3111043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E643BCBF-1817-9242-12CF-79F76075093C}"/>
                </a:ext>
              </a:extLst>
            </p:cNvPr>
            <p:cNvSpPr>
              <a:spLocks/>
            </p:cNvSpPr>
            <p:nvPr/>
          </p:nvSpPr>
          <p:spPr>
            <a:xfrm>
              <a:off x="2460636" y="1355452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9C57256-ABD9-A0E3-1BC8-A75437C27E2B}"/>
                </a:ext>
              </a:extLst>
            </p:cNvPr>
            <p:cNvSpPr>
              <a:spLocks/>
            </p:cNvSpPr>
            <p:nvPr/>
          </p:nvSpPr>
          <p:spPr>
            <a:xfrm>
              <a:off x="2460637" y="1939983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18B8A036-5672-6E4C-E02F-4855932F211D}"/>
                </a:ext>
              </a:extLst>
            </p:cNvPr>
            <p:cNvCxnSpPr>
              <a:cxnSpLocks/>
              <a:stCxn id="159" idx="3"/>
              <a:endCxn id="155" idx="3"/>
            </p:cNvCxnSpPr>
            <p:nvPr/>
          </p:nvCxnSpPr>
          <p:spPr>
            <a:xfrm>
              <a:off x="3618660" y="2149640"/>
              <a:ext cx="7697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F21068C-2B9F-C7E8-CE20-1145E90BA26F}"/>
                </a:ext>
              </a:extLst>
            </p:cNvPr>
            <p:cNvSpPr>
              <a:spLocks/>
            </p:cNvSpPr>
            <p:nvPr/>
          </p:nvSpPr>
          <p:spPr>
            <a:xfrm>
              <a:off x="5256197" y="2045718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181" name="Straight Arrow Connector 155">
              <a:extLst>
                <a:ext uri="{FF2B5EF4-FFF2-40B4-BE49-F238E27FC236}">
                  <a16:creationId xmlns:a16="http://schemas.microsoft.com/office/drawing/2014/main" id="{36643599-C8CD-F05B-11DD-C05C86EF5666}"/>
                </a:ext>
              </a:extLst>
            </p:cNvPr>
            <p:cNvCxnSpPr>
              <a:cxnSpLocks/>
              <a:stCxn id="173" idx="6"/>
              <a:endCxn id="199" idx="1"/>
            </p:cNvCxnSpPr>
            <p:nvPr/>
          </p:nvCxnSpPr>
          <p:spPr>
            <a:xfrm>
              <a:off x="6082850" y="2459045"/>
              <a:ext cx="269591" cy="866174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7AB6BE78-EBE9-DB8D-F9CD-D4778C124BE8}"/>
                </a:ext>
              </a:extLst>
            </p:cNvPr>
            <p:cNvSpPr>
              <a:spLocks/>
            </p:cNvSpPr>
            <p:nvPr/>
          </p:nvSpPr>
          <p:spPr>
            <a:xfrm>
              <a:off x="4273671" y="4955230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186" name="Straight Arrow Connector 17">
              <a:extLst>
                <a:ext uri="{FF2B5EF4-FFF2-40B4-BE49-F238E27FC236}">
                  <a16:creationId xmlns:a16="http://schemas.microsoft.com/office/drawing/2014/main" id="{92E087D8-2866-8C70-D662-0AA3112912DF}"/>
                </a:ext>
              </a:extLst>
            </p:cNvPr>
            <p:cNvCxnSpPr>
              <a:cxnSpLocks/>
              <a:stCxn id="185" idx="6"/>
              <a:endCxn id="197" idx="3"/>
            </p:cNvCxnSpPr>
            <p:nvPr/>
          </p:nvCxnSpPr>
          <p:spPr>
            <a:xfrm flipV="1">
              <a:off x="5100324" y="5091432"/>
              <a:ext cx="283279" cy="27712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B4AA9453-FC34-E95D-1214-F0B257184BDC}"/>
                </a:ext>
              </a:extLst>
            </p:cNvPr>
            <p:cNvCxnSpPr>
              <a:cxnSpLocks/>
              <a:stCxn id="192" idx="3"/>
              <a:endCxn id="185" idx="1"/>
            </p:cNvCxnSpPr>
            <p:nvPr/>
          </p:nvCxnSpPr>
          <p:spPr>
            <a:xfrm>
              <a:off x="3625003" y="5076291"/>
              <a:ext cx="7697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1EF6E6E7-05AF-319B-0B7F-E1BB5675917E}"/>
                </a:ext>
              </a:extLst>
            </p:cNvPr>
            <p:cNvCxnSpPr>
              <a:cxnSpLocks/>
              <a:stCxn id="193" idx="3"/>
              <a:endCxn id="185" idx="3"/>
            </p:cNvCxnSpPr>
            <p:nvPr/>
          </p:nvCxnSpPr>
          <p:spPr>
            <a:xfrm>
              <a:off x="3625004" y="5660822"/>
              <a:ext cx="7697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58DE34A4-8414-2063-4C40-763BD769C5D8}"/>
                </a:ext>
              </a:extLst>
            </p:cNvPr>
            <p:cNvSpPr>
              <a:spLocks/>
            </p:cNvSpPr>
            <p:nvPr/>
          </p:nvSpPr>
          <p:spPr>
            <a:xfrm>
              <a:off x="4273672" y="3784170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190" name="Straight Arrow Connector 155">
              <a:extLst>
                <a:ext uri="{FF2B5EF4-FFF2-40B4-BE49-F238E27FC236}">
                  <a16:creationId xmlns:a16="http://schemas.microsoft.com/office/drawing/2014/main" id="{47D22ED8-72A7-1086-ACCE-C43B0469F59E}"/>
                </a:ext>
              </a:extLst>
            </p:cNvPr>
            <p:cNvCxnSpPr>
              <a:cxnSpLocks/>
              <a:stCxn id="189" idx="6"/>
              <a:endCxn id="197" idx="1"/>
            </p:cNvCxnSpPr>
            <p:nvPr/>
          </p:nvCxnSpPr>
          <p:spPr>
            <a:xfrm>
              <a:off x="5100325" y="4197497"/>
              <a:ext cx="283278" cy="309404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7EBCFE42-B456-280A-CB5D-B6DE4A9E6E5C}"/>
                </a:ext>
              </a:extLst>
            </p:cNvPr>
            <p:cNvCxnSpPr>
              <a:cxnSpLocks/>
              <a:stCxn id="194" idx="3"/>
              <a:endCxn id="189" idx="1"/>
            </p:cNvCxnSpPr>
            <p:nvPr/>
          </p:nvCxnSpPr>
          <p:spPr>
            <a:xfrm>
              <a:off x="3625004" y="3905231"/>
              <a:ext cx="76972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1787E490-1A4E-B63D-8FE2-1DB2E71FF0DD}"/>
                </a:ext>
              </a:extLst>
            </p:cNvPr>
            <p:cNvSpPr>
              <a:spLocks/>
            </p:cNvSpPr>
            <p:nvPr/>
          </p:nvSpPr>
          <p:spPr>
            <a:xfrm>
              <a:off x="2466980" y="4866634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F223159-AB04-09A2-4F66-18F6315340A2}"/>
                </a:ext>
              </a:extLst>
            </p:cNvPr>
            <p:cNvSpPr>
              <a:spLocks/>
            </p:cNvSpPr>
            <p:nvPr/>
          </p:nvSpPr>
          <p:spPr>
            <a:xfrm>
              <a:off x="2466981" y="5451165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CEEA362-C689-3F33-68E8-D4A51FCCD1F4}"/>
                </a:ext>
              </a:extLst>
            </p:cNvPr>
            <p:cNvSpPr>
              <a:spLocks/>
            </p:cNvSpPr>
            <p:nvPr/>
          </p:nvSpPr>
          <p:spPr>
            <a:xfrm>
              <a:off x="2466981" y="3695574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EDE45E4B-80A3-1C12-2197-FDF293F3EA98}"/>
                </a:ext>
              </a:extLst>
            </p:cNvPr>
            <p:cNvSpPr>
              <a:spLocks/>
            </p:cNvSpPr>
            <p:nvPr/>
          </p:nvSpPr>
          <p:spPr>
            <a:xfrm>
              <a:off x="2466982" y="4280105"/>
              <a:ext cx="1158023" cy="419313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223102B8-B86A-388E-A7B6-F7A1D1179375}"/>
                </a:ext>
              </a:extLst>
            </p:cNvPr>
            <p:cNvCxnSpPr>
              <a:cxnSpLocks/>
              <a:stCxn id="195" idx="3"/>
              <a:endCxn id="189" idx="3"/>
            </p:cNvCxnSpPr>
            <p:nvPr/>
          </p:nvCxnSpPr>
          <p:spPr>
            <a:xfrm>
              <a:off x="3625005" y="4489762"/>
              <a:ext cx="7697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E5EF0CA4-0F5B-EB4B-8C57-22436DDEDDAF}"/>
                </a:ext>
              </a:extLst>
            </p:cNvPr>
            <p:cNvSpPr>
              <a:spLocks/>
            </p:cNvSpPr>
            <p:nvPr/>
          </p:nvSpPr>
          <p:spPr>
            <a:xfrm>
              <a:off x="5262542" y="4385840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cxnSp>
          <p:nvCxnSpPr>
            <p:cNvPr id="198" name="Straight Arrow Connector 155">
              <a:extLst>
                <a:ext uri="{FF2B5EF4-FFF2-40B4-BE49-F238E27FC236}">
                  <a16:creationId xmlns:a16="http://schemas.microsoft.com/office/drawing/2014/main" id="{28514E35-9833-E0EE-B5B0-BD0283FDDF56}"/>
                </a:ext>
              </a:extLst>
            </p:cNvPr>
            <p:cNvCxnSpPr>
              <a:cxnSpLocks/>
              <a:stCxn id="197" idx="6"/>
              <a:endCxn id="199" idx="3"/>
            </p:cNvCxnSpPr>
            <p:nvPr/>
          </p:nvCxnSpPr>
          <p:spPr>
            <a:xfrm flipV="1">
              <a:off x="6089195" y="3909750"/>
              <a:ext cx="263246" cy="889417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73B3398B-8FC9-6BDE-BF56-97D2AADBFA42}"/>
                </a:ext>
              </a:extLst>
            </p:cNvPr>
            <p:cNvSpPr>
              <a:spLocks/>
            </p:cNvSpPr>
            <p:nvPr/>
          </p:nvSpPr>
          <p:spPr>
            <a:xfrm>
              <a:off x="6231380" y="3204158"/>
              <a:ext cx="826653" cy="82665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108000" rtlCol="0" anchor="ctr"/>
            <a:lstStyle/>
            <a:p>
              <a:pPr algn="ctr"/>
              <a:r>
                <a:rPr lang="en-GB" sz="6000" dirty="0"/>
                <a:t>+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94549038-2961-8F9D-5152-20E765EDBA87}"/>
                </a:ext>
              </a:extLst>
            </p:cNvPr>
            <p:cNvSpPr/>
            <p:nvPr/>
          </p:nvSpPr>
          <p:spPr>
            <a:xfrm>
              <a:off x="7284348" y="3409175"/>
              <a:ext cx="1158023" cy="419313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99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Output</a:t>
              </a:r>
            </a:p>
          </p:txBody>
        </p: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7369465C-F992-DBFE-4D45-7B847810B1FF}"/>
                </a:ext>
              </a:extLst>
            </p:cNvPr>
            <p:cNvCxnSpPr>
              <a:cxnSpLocks/>
              <a:stCxn id="199" idx="6"/>
              <a:endCxn id="204" idx="1"/>
            </p:cNvCxnSpPr>
            <p:nvPr/>
          </p:nvCxnSpPr>
          <p:spPr>
            <a:xfrm>
              <a:off x="7058033" y="3617485"/>
              <a:ext cx="226315" cy="13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9D948-A95B-5941-BB91-28F25F53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24CE4-C8F5-72CD-C222-6F68DFCDA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02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4C7726-B0C2-C72B-FA54-FCAF7FA4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simple: How do we add a lot of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E9671-AD50-8EBB-F9A7-A21A9D234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2132"/>
          </a:xfrm>
        </p:spPr>
        <p:txBody>
          <a:bodyPr>
            <a:normAutofit/>
          </a:bodyPr>
          <a:lstStyle/>
          <a:p>
            <a:r>
              <a:rPr lang="en-GB" sz="2400" dirty="0"/>
              <a:t>Which is the best approach?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BFCEA9-9B25-1D5E-5AF2-944032BD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6AE8E-016F-FE1D-5127-C886EDE6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40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4C7726-B0C2-C72B-FA54-FCAF7FA4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simple: How do we add a lot of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E9671-AD50-8EBB-F9A7-A21A9D234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2132"/>
          </a:xfrm>
        </p:spPr>
        <p:txBody>
          <a:bodyPr>
            <a:normAutofit/>
          </a:bodyPr>
          <a:lstStyle/>
          <a:p>
            <a:r>
              <a:rPr lang="en-GB" sz="2400" dirty="0"/>
              <a:t>Which is the best approach?</a:t>
            </a:r>
          </a:p>
          <a:p>
            <a:pPr lvl="1"/>
            <a:r>
              <a:rPr lang="en-GB" sz="2400" dirty="0"/>
              <a:t>Depends on your scenario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953026-A54E-7102-1CE3-F6256D41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662BD-71C8-2C27-F627-AFF6A951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84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4C7726-B0C2-C72B-FA54-FCAF7FA4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simple: How do we add a lot of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E9671-AD50-8EBB-F9A7-A21A9D234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53708"/>
          </a:xfrm>
        </p:spPr>
        <p:txBody>
          <a:bodyPr>
            <a:normAutofit/>
          </a:bodyPr>
          <a:lstStyle/>
          <a:p>
            <a:r>
              <a:rPr lang="en-GB" sz="2400" dirty="0"/>
              <a:t>Which is the best approach?</a:t>
            </a:r>
          </a:p>
          <a:p>
            <a:pPr lvl="1"/>
            <a:r>
              <a:rPr lang="en-GB" sz="2400" dirty="0"/>
              <a:t>Depends on your scenario</a:t>
            </a:r>
          </a:p>
          <a:p>
            <a:r>
              <a:rPr lang="en-GB" sz="2400" dirty="0"/>
              <a:t>And there is no reason why you can't mix-and-match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536F06-B2CF-5488-F0D5-1C64AB74B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C96BC-C647-3BDF-E2A9-F3142685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24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AB0FD9-1F79-A28F-695C-28C0F5FDFB8B}"/>
              </a:ext>
            </a:extLst>
          </p:cNvPr>
          <p:cNvSpPr txBox="1">
            <a:spLocks/>
          </p:cNvSpPr>
          <p:nvPr/>
        </p:nvSpPr>
        <p:spPr bwMode="auto">
          <a:xfrm>
            <a:off x="968062" y="3288745"/>
            <a:ext cx="10255876" cy="30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sz="2800" kern="0" dirty="0">
                <a:solidFill>
                  <a:srgbClr val="00B050"/>
                </a:solidFill>
              </a:rPr>
              <a:t>“The parallel approach to computing does require that </a:t>
            </a:r>
            <a:br>
              <a:rPr lang="en-GB" sz="2800" kern="0" dirty="0">
                <a:solidFill>
                  <a:srgbClr val="00B050"/>
                </a:solidFill>
              </a:rPr>
            </a:br>
            <a:r>
              <a:rPr lang="en-GB" sz="2800" kern="0" dirty="0">
                <a:solidFill>
                  <a:srgbClr val="FF0000"/>
                </a:solidFill>
              </a:rPr>
              <a:t>some original thinking be done about numerical analysis and data management in order to secure efficient use</a:t>
            </a:r>
            <a:r>
              <a:rPr lang="en-GB" sz="2800" kern="0" dirty="0">
                <a:solidFill>
                  <a:srgbClr val="00B050"/>
                </a:solidFill>
              </a:rPr>
              <a:t>.</a:t>
            </a:r>
          </a:p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sz="2800" kern="0" dirty="0">
                <a:solidFill>
                  <a:srgbClr val="00B050"/>
                </a:solidFill>
              </a:rPr>
              <a:t>In an environment which has represented the absence of the need to think as the highest virtue, this is a decided disadvantage”</a:t>
            </a:r>
          </a:p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kern="0" dirty="0">
                <a:solidFill>
                  <a:srgbClr val="00B050"/>
                </a:solidFill>
              </a:rPr>
              <a:t>Daniel </a:t>
            </a:r>
            <a:r>
              <a:rPr lang="en-GB" kern="0" dirty="0" err="1">
                <a:solidFill>
                  <a:srgbClr val="00B050"/>
                </a:solidFill>
              </a:rPr>
              <a:t>Slotnick</a:t>
            </a:r>
            <a:r>
              <a:rPr lang="en-GB" kern="0" dirty="0">
                <a:solidFill>
                  <a:srgbClr val="00B050"/>
                </a:solidFill>
              </a:rPr>
              <a:t>, 1967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4C7726-B0C2-C72B-FA54-FCAF7FA4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simple: How do we add a lot of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E9671-AD50-8EBB-F9A7-A21A9D234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9086"/>
          </a:xfrm>
        </p:spPr>
        <p:txBody>
          <a:bodyPr>
            <a:normAutofit/>
          </a:bodyPr>
          <a:lstStyle/>
          <a:p>
            <a:r>
              <a:rPr lang="en-GB" sz="2400" dirty="0"/>
              <a:t>Which is the best approach?</a:t>
            </a:r>
          </a:p>
          <a:p>
            <a:pPr lvl="1"/>
            <a:r>
              <a:rPr lang="en-GB" sz="2400" dirty="0"/>
              <a:t>Depends on your scenario</a:t>
            </a:r>
          </a:p>
          <a:p>
            <a:r>
              <a:rPr lang="en-GB" sz="2400" dirty="0"/>
              <a:t>And there is no reason why you can't mix-and-match</a:t>
            </a:r>
          </a:p>
          <a:p>
            <a:endParaRPr lang="en-GB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FF64D3-6573-821B-1D87-01380A6E8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B43B1-C549-1D66-1ACB-1732FCCE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Recall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834899-AF75-FBDD-C95C-B25E31704965}"/>
              </a:ext>
            </a:extLst>
          </p:cNvPr>
          <p:cNvSpPr/>
          <p:nvPr/>
        </p:nvSpPr>
        <p:spPr>
          <a:xfrm>
            <a:off x="2487315" y="4647718"/>
            <a:ext cx="7216188" cy="89985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Accessing DRAM is EXPENSIVE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Accessing DRAM is SLOW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E3CF3-12DE-5FD2-5D7D-8C8230CF7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73"/>
          <a:stretch/>
        </p:blipFill>
        <p:spPr>
          <a:xfrm>
            <a:off x="7168722" y="1394618"/>
            <a:ext cx="4826324" cy="27463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AE72919-5383-08BB-4E0A-8CA2E1732E15}"/>
              </a:ext>
            </a:extLst>
          </p:cNvPr>
          <p:cNvGrpSpPr/>
          <p:nvPr/>
        </p:nvGrpSpPr>
        <p:grpSpPr>
          <a:xfrm>
            <a:off x="186903" y="1394618"/>
            <a:ext cx="6786285" cy="2746392"/>
            <a:chOff x="186903" y="1394618"/>
            <a:chExt cx="6786285" cy="274639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83832F-76D6-FA6B-189B-B2CDC3DBFD20}"/>
                </a:ext>
              </a:extLst>
            </p:cNvPr>
            <p:cNvSpPr/>
            <p:nvPr/>
          </p:nvSpPr>
          <p:spPr>
            <a:xfrm>
              <a:off x="186903" y="1394618"/>
              <a:ext cx="6785317" cy="27463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13.png">
              <a:extLst>
                <a:ext uri="{FF2B5EF4-FFF2-40B4-BE49-F238E27FC236}">
                  <a16:creationId xmlns:a16="http://schemas.microsoft.com/office/drawing/2014/main" id="{9DC19F74-7B7E-1697-0460-494BCDC62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36741" r="823" b="36586"/>
            <a:stretch/>
          </p:blipFill>
          <p:spPr>
            <a:xfrm>
              <a:off x="187871" y="1690690"/>
              <a:ext cx="6785317" cy="1206841"/>
            </a:xfrm>
            <a:prstGeom prst="rect">
              <a:avLst/>
            </a:prstGeom>
          </p:spPr>
        </p:pic>
        <p:pic>
          <p:nvPicPr>
            <p:cNvPr id="12" name="Picture 11" descr="13.png">
              <a:extLst>
                <a:ext uri="{FF2B5EF4-FFF2-40B4-BE49-F238E27FC236}">
                  <a16:creationId xmlns:a16="http://schemas.microsoft.com/office/drawing/2014/main" id="{8331F15A-E7FA-1889-0AF2-AA5622AAA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73414" r="823" b="6699"/>
            <a:stretch/>
          </p:blipFill>
          <p:spPr>
            <a:xfrm>
              <a:off x="186903" y="2897531"/>
              <a:ext cx="6785317" cy="899850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C00896-E14A-D58E-2039-4D3463568B10}"/>
              </a:ext>
            </a:extLst>
          </p:cNvPr>
          <p:cNvCxnSpPr>
            <a:cxnSpLocks/>
          </p:cNvCxnSpPr>
          <p:nvPr/>
        </p:nvCxnSpPr>
        <p:spPr>
          <a:xfrm>
            <a:off x="7321639" y="2788272"/>
            <a:ext cx="4121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14515-1D24-2285-D54E-968B6E4C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E3ECAA-6D69-C287-86EE-75151E6F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74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84DA57-C164-300C-54DF-6F2A7152687B}"/>
              </a:ext>
            </a:extLst>
          </p:cNvPr>
          <p:cNvSpPr/>
          <p:nvPr/>
        </p:nvSpPr>
        <p:spPr>
          <a:xfrm>
            <a:off x="2219021" y="1828800"/>
            <a:ext cx="8092586" cy="2061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Recall: </a:t>
            </a:r>
            <a:r>
              <a:rPr dirty="0"/>
              <a:t>Memory Access is the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55460"/>
            <a:ext cx="10515600" cy="1921502"/>
          </a:xfrm>
        </p:spPr>
        <p:txBody>
          <a:bodyPr>
            <a:normAutofit/>
          </a:bodyPr>
          <a:lstStyle/>
          <a:p>
            <a:r>
              <a:rPr lang="en-GB" sz="2400" dirty="0"/>
              <a:t>Worst Case: all memory R/W are DRAM accesses</a:t>
            </a:r>
          </a:p>
          <a:p>
            <a:r>
              <a:rPr lang="en-GB" sz="2400" dirty="0"/>
              <a:t>Example: </a:t>
            </a:r>
            <a:r>
              <a:rPr lang="en-GB" sz="2400" dirty="0" err="1"/>
              <a:t>AlexNet</a:t>
            </a:r>
            <a:r>
              <a:rPr lang="en-GB" sz="2400" dirty="0"/>
              <a:t> [NIPS 2012] has 724M MACs vs. 2896M DRAM accesses required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 rotWithShape="1">
          <a:blip r:embed="rId2"/>
          <a:srcRect l="-194" r="-204" b="54727"/>
          <a:stretch/>
        </p:blipFill>
        <p:spPr>
          <a:xfrm>
            <a:off x="2230967" y="1828801"/>
            <a:ext cx="8080640" cy="191895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A77205-4749-A7CE-4CF2-2E526087B896}"/>
              </a:ext>
            </a:extLst>
          </p:cNvPr>
          <p:cNvSpPr txBox="1"/>
          <p:nvPr/>
        </p:nvSpPr>
        <p:spPr>
          <a:xfrm>
            <a:off x="3687233" y="2376310"/>
            <a:ext cx="13589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chemeClr val="accent6">
                    <a:lumMod val="75000"/>
                  </a:schemeClr>
                </a:solidFill>
              </a:rPr>
              <a:t>Weights</a:t>
            </a:r>
          </a:p>
          <a:p>
            <a:r>
              <a:rPr lang="en-GB" sz="1900" dirty="0">
                <a:solidFill>
                  <a:srgbClr val="0000FF"/>
                </a:solidFill>
              </a:rPr>
              <a:t>Inputs</a:t>
            </a:r>
          </a:p>
          <a:p>
            <a:r>
              <a:rPr lang="en-GB" sz="1900" dirty="0">
                <a:solidFill>
                  <a:srgbClr val="FF0000"/>
                </a:solidFill>
              </a:rPr>
              <a:t>Partial 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BC167E-5C71-0DAD-2F83-45B20054378E}"/>
              </a:ext>
            </a:extLst>
          </p:cNvPr>
          <p:cNvSpPr txBox="1"/>
          <p:nvPr/>
        </p:nvSpPr>
        <p:spPr>
          <a:xfrm>
            <a:off x="6808791" y="2849770"/>
            <a:ext cx="22690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rgbClr val="FF0000"/>
                </a:solidFill>
              </a:rPr>
              <a:t>Updated partial Sum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FD0369-E074-3299-A3F1-842A63B04B2E}"/>
              </a:ext>
            </a:extLst>
          </p:cNvPr>
          <p:cNvSpPr/>
          <p:nvPr/>
        </p:nvSpPr>
        <p:spPr>
          <a:xfrm>
            <a:off x="6413679" y="1906073"/>
            <a:ext cx="231820" cy="1545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6052A-E1CA-DF03-349E-F4FC98AB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851C1EB-29DA-3916-C259-C8D86A88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Recall: </a:t>
            </a:r>
            <a:r>
              <a:rPr dirty="0"/>
              <a:t>Leverage Local Memory for Data Reuse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1136D6-C080-DE20-310A-EF78C4A6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7837"/>
            <a:ext cx="10515600" cy="1109126"/>
          </a:xfrm>
        </p:spPr>
        <p:txBody>
          <a:bodyPr>
            <a:normAutofit/>
          </a:bodyPr>
          <a:lstStyle/>
          <a:p>
            <a:r>
              <a:rPr lang="en-GB" sz="2400" dirty="0"/>
              <a:t>Allows elements to be reused</a:t>
            </a:r>
          </a:p>
          <a:p>
            <a:pPr lvl="1"/>
            <a:r>
              <a:rPr lang="en-GB" sz="2100" dirty="0"/>
              <a:t>Temporal Reuse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67CEBB-D70D-A6AE-D424-D93F92067EC4}"/>
              </a:ext>
            </a:extLst>
          </p:cNvPr>
          <p:cNvSpPr txBox="1">
            <a:spLocks/>
          </p:cNvSpPr>
          <p:nvPr/>
        </p:nvSpPr>
        <p:spPr>
          <a:xfrm>
            <a:off x="2938530" y="3954634"/>
            <a:ext cx="6314940" cy="900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Extra levels of local memory hierarchy</a:t>
            </a:r>
          </a:p>
          <a:p>
            <a:pPr marL="0" indent="0" algn="ctr">
              <a:buNone/>
            </a:pPr>
            <a:r>
              <a:rPr lang="en-GB" sz="2400" dirty="0"/>
              <a:t>Smaller, but Faster and more Energy-Efficient</a:t>
            </a:r>
          </a:p>
        </p:txBody>
      </p:sp>
      <p:pic>
        <p:nvPicPr>
          <p:cNvPr id="9" name="Picture 8" descr="5.png">
            <a:extLst>
              <a:ext uri="{FF2B5EF4-FFF2-40B4-BE49-F238E27FC236}">
                <a16:creationId xmlns:a16="http://schemas.microsoft.com/office/drawing/2014/main" id="{0A236507-7EB3-1C55-FF08-3CEF0B810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931"/>
          <a:stretch/>
        </p:blipFill>
        <p:spPr>
          <a:xfrm>
            <a:off x="2219021" y="1828800"/>
            <a:ext cx="8077200" cy="206176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F8082-1E49-4694-5E12-952F9797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5214C-8730-1FBC-0E1C-B1FA94E2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10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7A3414-164C-627F-3E5C-08B45856E2AC}"/>
              </a:ext>
            </a:extLst>
          </p:cNvPr>
          <p:cNvSpPr/>
          <p:nvPr/>
        </p:nvSpPr>
        <p:spPr>
          <a:xfrm>
            <a:off x="1828800" y="4545496"/>
            <a:ext cx="8610600" cy="16928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Recall: </a:t>
            </a:r>
            <a:r>
              <a:rPr dirty="0"/>
              <a:t>Data Reuse in DNN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034D0-4783-07AC-C555-ACC7F94EBE3E}"/>
              </a:ext>
            </a:extLst>
          </p:cNvPr>
          <p:cNvSpPr txBox="1"/>
          <p:nvPr/>
        </p:nvSpPr>
        <p:spPr>
          <a:xfrm>
            <a:off x="1866652" y="4483984"/>
            <a:ext cx="2783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Convolutional Reuse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(Conv layers only)</a:t>
            </a:r>
          </a:p>
          <a:p>
            <a:pPr algn="ctr"/>
            <a:br>
              <a:rPr lang="en-GB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Reuse:</a:t>
            </a:r>
            <a:r>
              <a:rPr lang="en-GB" sz="2400" dirty="0">
                <a:solidFill>
                  <a:schemeClr val="accent4"/>
                </a:solidFill>
              </a:rPr>
              <a:t>	</a:t>
            </a:r>
            <a:r>
              <a:rPr lang="en-GB" sz="2400" dirty="0">
                <a:solidFill>
                  <a:srgbClr val="0000FF"/>
                </a:solidFill>
              </a:rPr>
              <a:t>Inputs</a:t>
            </a:r>
          </a:p>
          <a:p>
            <a:pPr algn="ctr"/>
            <a:r>
              <a:rPr lang="en-GB" sz="2400" dirty="0"/>
              <a:t>		  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Weights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DED39-3764-A5AE-19A7-FC388AF804E4}"/>
              </a:ext>
            </a:extLst>
          </p:cNvPr>
          <p:cNvSpPr txBox="1"/>
          <p:nvPr/>
        </p:nvSpPr>
        <p:spPr>
          <a:xfrm>
            <a:off x="4650621" y="4484301"/>
            <a:ext cx="3048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Input Reuse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(Conv and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fully-connected layers)</a:t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Reuse:</a:t>
            </a:r>
            <a:r>
              <a:rPr lang="en-GB" sz="2400" dirty="0">
                <a:solidFill>
                  <a:schemeClr val="accent4"/>
                </a:solidFill>
              </a:rPr>
              <a:t>	</a:t>
            </a:r>
            <a:r>
              <a:rPr lang="en-GB" sz="2400" dirty="0">
                <a:solidFill>
                  <a:srgbClr val="0000FF"/>
                </a:solidFill>
              </a:rPr>
              <a:t>Inputs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70934-C5D6-1B96-EAE9-7926088F3B73}"/>
              </a:ext>
            </a:extLst>
          </p:cNvPr>
          <p:cNvSpPr txBox="1"/>
          <p:nvPr/>
        </p:nvSpPr>
        <p:spPr>
          <a:xfrm>
            <a:off x="7699596" y="4484618"/>
            <a:ext cx="2739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Filter Reuse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(Conv and fully-connected layers, batch size &gt; 1)</a:t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Reuse:</a:t>
            </a:r>
            <a:r>
              <a:rPr lang="en-GB" sz="2400" dirty="0">
                <a:solidFill>
                  <a:schemeClr val="accent4"/>
                </a:solidFill>
              </a:rPr>
              <a:t>	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Weights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920E59-652C-585A-98E6-805CBC0E39CE}"/>
              </a:ext>
            </a:extLst>
          </p:cNvPr>
          <p:cNvGrpSpPr/>
          <p:nvPr/>
        </p:nvGrpSpPr>
        <p:grpSpPr>
          <a:xfrm>
            <a:off x="1619479" y="1732210"/>
            <a:ext cx="8819921" cy="2720985"/>
            <a:chOff x="1619479" y="1732210"/>
            <a:chExt cx="8819921" cy="2720985"/>
          </a:xfrm>
        </p:grpSpPr>
        <p:pic>
          <p:nvPicPr>
            <p:cNvPr id="4" name="Picture 3" descr="8.png"/>
            <p:cNvPicPr>
              <a:picLocks noChangeAspect="1"/>
            </p:cNvPicPr>
            <p:nvPr/>
          </p:nvPicPr>
          <p:blipFill rotWithShape="1">
            <a:blip r:embed="rId2"/>
            <a:srcRect t="27696" b="26465"/>
            <a:stretch/>
          </p:blipFill>
          <p:spPr>
            <a:xfrm>
              <a:off x="1828800" y="1732210"/>
              <a:ext cx="8610600" cy="234896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81B30B-CA1D-9F85-9D4E-F2D9AEA314F3}"/>
                </a:ext>
              </a:extLst>
            </p:cNvPr>
            <p:cNvSpPr/>
            <p:nvPr/>
          </p:nvSpPr>
          <p:spPr>
            <a:xfrm>
              <a:off x="2994338" y="1809483"/>
              <a:ext cx="1429555" cy="5151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72429E-CB80-C23F-C4B4-A9A524AF675C}"/>
                </a:ext>
              </a:extLst>
            </p:cNvPr>
            <p:cNvSpPr/>
            <p:nvPr/>
          </p:nvSpPr>
          <p:spPr>
            <a:xfrm>
              <a:off x="1866653" y="2073500"/>
              <a:ext cx="1127686" cy="4035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B9E1C4-BEF2-1033-271D-4E7685B2F9F8}"/>
                </a:ext>
              </a:extLst>
            </p:cNvPr>
            <p:cNvSpPr/>
            <p:nvPr/>
          </p:nvSpPr>
          <p:spPr>
            <a:xfrm>
              <a:off x="4661760" y="1755774"/>
              <a:ext cx="1127686" cy="2139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FDBCDF-DB78-0B99-48DD-808FD6D90FC5}"/>
                </a:ext>
              </a:extLst>
            </p:cNvPr>
            <p:cNvSpPr/>
            <p:nvPr/>
          </p:nvSpPr>
          <p:spPr>
            <a:xfrm>
              <a:off x="6027313" y="2067789"/>
              <a:ext cx="1358721" cy="2568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8A778A-FE66-E308-336E-D25C7CBBDD9F}"/>
                </a:ext>
              </a:extLst>
            </p:cNvPr>
            <p:cNvSpPr/>
            <p:nvPr/>
          </p:nvSpPr>
          <p:spPr>
            <a:xfrm>
              <a:off x="7768110" y="2196213"/>
              <a:ext cx="1127686" cy="2568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536664-73F9-79CC-3EB9-47D539B47605}"/>
                </a:ext>
              </a:extLst>
            </p:cNvPr>
            <p:cNvSpPr txBox="1"/>
            <p:nvPr/>
          </p:nvSpPr>
          <p:spPr>
            <a:xfrm>
              <a:off x="1619479" y="3991530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Filter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22DB3A-8BC4-337F-BA8A-18DF3BC17673}"/>
                </a:ext>
              </a:extLst>
            </p:cNvPr>
            <p:cNvSpPr txBox="1"/>
            <p:nvPr/>
          </p:nvSpPr>
          <p:spPr>
            <a:xfrm>
              <a:off x="3076937" y="3991529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Input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13ADA9-8EAA-D47E-91B4-2EFB03401F46}"/>
                </a:ext>
              </a:extLst>
            </p:cNvPr>
            <p:cNvSpPr txBox="1"/>
            <p:nvPr/>
          </p:nvSpPr>
          <p:spPr>
            <a:xfrm>
              <a:off x="4727581" y="3991530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Filter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4A1043-FC3D-FBAE-F9AC-86D4210E149F}"/>
                </a:ext>
              </a:extLst>
            </p:cNvPr>
            <p:cNvSpPr txBox="1"/>
            <p:nvPr/>
          </p:nvSpPr>
          <p:spPr>
            <a:xfrm>
              <a:off x="6078643" y="3991529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Input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CD751A-BF65-6A80-3C66-C5D7AE73B142}"/>
                </a:ext>
              </a:extLst>
            </p:cNvPr>
            <p:cNvSpPr txBox="1"/>
            <p:nvPr/>
          </p:nvSpPr>
          <p:spPr>
            <a:xfrm>
              <a:off x="7684399" y="3991530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Filter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2E69EA-16C1-0CB3-53C0-57D48EE66DBF}"/>
                </a:ext>
              </a:extLst>
            </p:cNvPr>
            <p:cNvSpPr txBox="1"/>
            <p:nvPr/>
          </p:nvSpPr>
          <p:spPr>
            <a:xfrm>
              <a:off x="9119172" y="3991529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Input</a:t>
              </a:r>
            </a:p>
          </p:txBody>
        </p:sp>
      </p:grp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BF1258F4-4E90-F425-AD7D-60A9972B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AA69E61-7E04-F313-35C8-497D20F7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389B8B-C3B0-7F8F-B0CD-F584DB6A416D}"/>
              </a:ext>
            </a:extLst>
          </p:cNvPr>
          <p:cNvSpPr/>
          <p:nvPr/>
        </p:nvSpPr>
        <p:spPr>
          <a:xfrm>
            <a:off x="1828800" y="4545496"/>
            <a:ext cx="8610600" cy="16928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Recall: </a:t>
            </a:r>
            <a:r>
              <a:rPr dirty="0"/>
              <a:t>Data Reuse in DNN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034D0-4783-07AC-C555-ACC7F94EBE3E}"/>
              </a:ext>
            </a:extLst>
          </p:cNvPr>
          <p:cNvSpPr txBox="1"/>
          <p:nvPr/>
        </p:nvSpPr>
        <p:spPr>
          <a:xfrm>
            <a:off x="1866652" y="4483984"/>
            <a:ext cx="2783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Convolutional Reuse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(Conv layers only)</a:t>
            </a:r>
          </a:p>
          <a:p>
            <a:pPr algn="ctr"/>
            <a:br>
              <a:rPr lang="en-GB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Reuse:</a:t>
            </a:r>
            <a:r>
              <a:rPr lang="en-GB" sz="2400" dirty="0">
                <a:solidFill>
                  <a:schemeClr val="accent4"/>
                </a:solidFill>
              </a:rPr>
              <a:t>	</a:t>
            </a:r>
            <a:r>
              <a:rPr lang="en-GB" sz="2400" dirty="0">
                <a:solidFill>
                  <a:srgbClr val="0000FF"/>
                </a:solidFill>
              </a:rPr>
              <a:t>Inputs</a:t>
            </a:r>
          </a:p>
          <a:p>
            <a:pPr algn="ctr"/>
            <a:r>
              <a:rPr lang="en-GB" sz="2400" dirty="0"/>
              <a:t>		  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Weights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DED39-3764-A5AE-19A7-FC388AF804E4}"/>
              </a:ext>
            </a:extLst>
          </p:cNvPr>
          <p:cNvSpPr txBox="1"/>
          <p:nvPr/>
        </p:nvSpPr>
        <p:spPr>
          <a:xfrm>
            <a:off x="4650621" y="4484301"/>
            <a:ext cx="3048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Input Reuse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(Conv and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fully-connected layers)</a:t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Reuse:</a:t>
            </a:r>
            <a:r>
              <a:rPr lang="en-GB" sz="2400" dirty="0">
                <a:solidFill>
                  <a:schemeClr val="accent4"/>
                </a:solidFill>
              </a:rPr>
              <a:t>	</a:t>
            </a:r>
            <a:r>
              <a:rPr lang="en-GB" sz="2400" dirty="0">
                <a:solidFill>
                  <a:srgbClr val="0000FF"/>
                </a:solidFill>
              </a:rPr>
              <a:t>Inputs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70934-C5D6-1B96-EAE9-7926088F3B73}"/>
              </a:ext>
            </a:extLst>
          </p:cNvPr>
          <p:cNvSpPr txBox="1"/>
          <p:nvPr/>
        </p:nvSpPr>
        <p:spPr>
          <a:xfrm>
            <a:off x="7699596" y="4484618"/>
            <a:ext cx="2739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Filter Reuse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(Conv and fully-connected layers, batch size &gt; 1)</a:t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Reuse:	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Weights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D27489-458D-5F32-B39B-DA91F20A2258}"/>
              </a:ext>
            </a:extLst>
          </p:cNvPr>
          <p:cNvSpPr/>
          <p:nvPr/>
        </p:nvSpPr>
        <p:spPr>
          <a:xfrm>
            <a:off x="2391177" y="4957412"/>
            <a:ext cx="7409646" cy="850334"/>
          </a:xfrm>
          <a:prstGeom prst="rect">
            <a:avLst/>
          </a:prstGeom>
          <a:solidFill>
            <a:srgbClr val="FF0000">
              <a:alpha val="75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If all data reuse is exploited, DRAM accesses in </a:t>
            </a:r>
            <a:r>
              <a:rPr lang="en-GB" sz="2400" dirty="0" err="1">
                <a:solidFill>
                  <a:srgbClr val="FFFF00"/>
                </a:solidFill>
              </a:rPr>
              <a:t>AlexNet</a:t>
            </a:r>
            <a:r>
              <a:rPr lang="en-GB" sz="2400" dirty="0">
                <a:solidFill>
                  <a:srgbClr val="FFFF00"/>
                </a:solidFill>
              </a:rPr>
              <a:t> can be reduced from 2896M to 61M (best case)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F3C611-C564-E1BF-CEEF-9A7D11BCC024}"/>
              </a:ext>
            </a:extLst>
          </p:cNvPr>
          <p:cNvGrpSpPr/>
          <p:nvPr/>
        </p:nvGrpSpPr>
        <p:grpSpPr>
          <a:xfrm>
            <a:off x="1619479" y="1732210"/>
            <a:ext cx="8819921" cy="2720985"/>
            <a:chOff x="1619479" y="1732210"/>
            <a:chExt cx="8819921" cy="2720985"/>
          </a:xfrm>
        </p:grpSpPr>
        <p:pic>
          <p:nvPicPr>
            <p:cNvPr id="10" name="Picture 9" descr="8.png">
              <a:extLst>
                <a:ext uri="{FF2B5EF4-FFF2-40B4-BE49-F238E27FC236}">
                  <a16:creationId xmlns:a16="http://schemas.microsoft.com/office/drawing/2014/main" id="{D0BA5E5D-3829-749D-E95B-11E6D9ECA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7696" b="26465"/>
            <a:stretch/>
          </p:blipFill>
          <p:spPr>
            <a:xfrm>
              <a:off x="1828800" y="1732210"/>
              <a:ext cx="8610600" cy="234896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447EBD-1E31-F83A-6BDD-0F2C887C8C1C}"/>
                </a:ext>
              </a:extLst>
            </p:cNvPr>
            <p:cNvSpPr/>
            <p:nvPr/>
          </p:nvSpPr>
          <p:spPr>
            <a:xfrm>
              <a:off x="2994338" y="1809483"/>
              <a:ext cx="1429555" cy="5151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AAC7DA-B715-93B6-54C5-68E656B9E25F}"/>
                </a:ext>
              </a:extLst>
            </p:cNvPr>
            <p:cNvSpPr/>
            <p:nvPr/>
          </p:nvSpPr>
          <p:spPr>
            <a:xfrm>
              <a:off x="1866653" y="2073500"/>
              <a:ext cx="1127686" cy="4035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6E1453-A430-0D96-F62F-EF22A84F39D4}"/>
                </a:ext>
              </a:extLst>
            </p:cNvPr>
            <p:cNvSpPr/>
            <p:nvPr/>
          </p:nvSpPr>
          <p:spPr>
            <a:xfrm>
              <a:off x="4661760" y="1755774"/>
              <a:ext cx="1127686" cy="2139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DF8B94-2D27-5D1D-CE73-DF8208BB603B}"/>
                </a:ext>
              </a:extLst>
            </p:cNvPr>
            <p:cNvSpPr/>
            <p:nvPr/>
          </p:nvSpPr>
          <p:spPr>
            <a:xfrm>
              <a:off x="6027313" y="2067789"/>
              <a:ext cx="1358721" cy="2568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B0F7C0-5390-DBB3-E0F7-B4C7CB0BCD53}"/>
                </a:ext>
              </a:extLst>
            </p:cNvPr>
            <p:cNvSpPr/>
            <p:nvPr/>
          </p:nvSpPr>
          <p:spPr>
            <a:xfrm>
              <a:off x="7768110" y="2196213"/>
              <a:ext cx="1127686" cy="2568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3CBE1-A8BD-B514-3C70-1792D737357B}"/>
                </a:ext>
              </a:extLst>
            </p:cNvPr>
            <p:cNvSpPr txBox="1"/>
            <p:nvPr/>
          </p:nvSpPr>
          <p:spPr>
            <a:xfrm>
              <a:off x="1619479" y="3991530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Filter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C6AB18-40C1-FD2C-D7F6-6CBE64E3ECDF}"/>
                </a:ext>
              </a:extLst>
            </p:cNvPr>
            <p:cNvSpPr txBox="1"/>
            <p:nvPr/>
          </p:nvSpPr>
          <p:spPr>
            <a:xfrm>
              <a:off x="3076937" y="3991529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Input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EC97E5-724E-730D-84D0-D4657880EE43}"/>
                </a:ext>
              </a:extLst>
            </p:cNvPr>
            <p:cNvSpPr txBox="1"/>
            <p:nvPr/>
          </p:nvSpPr>
          <p:spPr>
            <a:xfrm>
              <a:off x="4727581" y="3991530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Filter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15A741-C38C-0B88-B7E9-AA62F8581A36}"/>
                </a:ext>
              </a:extLst>
            </p:cNvPr>
            <p:cNvSpPr txBox="1"/>
            <p:nvPr/>
          </p:nvSpPr>
          <p:spPr>
            <a:xfrm>
              <a:off x="6078643" y="3991529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Input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A10A61-8517-2688-3239-915BAF6726D0}"/>
                </a:ext>
              </a:extLst>
            </p:cNvPr>
            <p:cNvSpPr txBox="1"/>
            <p:nvPr/>
          </p:nvSpPr>
          <p:spPr>
            <a:xfrm>
              <a:off x="7684399" y="3991530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Filter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A2EAF8-718A-4BB0-F7F9-63F8F27DBB25}"/>
                </a:ext>
              </a:extLst>
            </p:cNvPr>
            <p:cNvSpPr txBox="1"/>
            <p:nvPr/>
          </p:nvSpPr>
          <p:spPr>
            <a:xfrm>
              <a:off x="9119172" y="3991529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Input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7D84E-3EAD-C079-B6C1-8A55E878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B71D0E3-19CD-9FBF-2DC4-0104B1E3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4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ABBCB-5053-4827-EEF2-62214908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Sequential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64A2B-4324-FA60-1E37-B3BA0B71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1D2B624-8CF9-40EA-8636-AF33AF97FD44}" type="slidenum">
              <a:rPr lang="en-GB">
                <a:solidFill>
                  <a:prstClr val="white"/>
                </a:solidFill>
                <a:latin typeface="Calibri" panose="020F0502020204030204"/>
              </a:rPr>
              <a:pPr defTabSz="914400">
                <a:defRPr/>
              </a:pPr>
              <a:t>4</a:t>
            </a:fld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71C4E3C-1EF5-A946-EAD7-33011BF97DD6}"/>
              </a:ext>
            </a:extLst>
          </p:cNvPr>
          <p:cNvSpPr/>
          <p:nvPr/>
        </p:nvSpPr>
        <p:spPr>
          <a:xfrm flipH="1">
            <a:off x="1484290" y="1671092"/>
            <a:ext cx="1227328" cy="51164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8" name="Content Placeholder 3">
            <a:extLst>
              <a:ext uri="{FF2B5EF4-FFF2-40B4-BE49-F238E27FC236}">
                <a16:creationId xmlns:a16="http://schemas.microsoft.com/office/drawing/2014/main" id="{E3DFB8E5-DA28-F7ED-4743-BC96453E01EC}"/>
              </a:ext>
            </a:extLst>
          </p:cNvPr>
          <p:cNvGraphicFramePr>
            <a:graphicFrameLocks/>
          </p:cNvGraphicFramePr>
          <p:nvPr/>
        </p:nvGraphicFramePr>
        <p:xfrm>
          <a:off x="2711620" y="1671092"/>
          <a:ext cx="7499180" cy="5116408"/>
        </p:xfrm>
        <a:graphic>
          <a:graphicData uri="http://schemas.openxmlformats.org/drawingml/2006/table">
            <a:tbl>
              <a:tblPr firstRow="1" bandRow="1"/>
              <a:tblGrid>
                <a:gridCol w="749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52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6pm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7pm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8pm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9pm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10pm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11pm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12pm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01am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02am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03am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2" name="Picture 41">
            <a:extLst>
              <a:ext uri="{FF2B5EF4-FFF2-40B4-BE49-F238E27FC236}">
                <a16:creationId xmlns:a16="http://schemas.microsoft.com/office/drawing/2014/main" id="{6A8CE7EF-E625-D16B-6773-615D5E735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2119966"/>
            <a:ext cx="1176089" cy="102897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9E4AA69-082A-D8CA-34D8-9D7198C1E4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354533"/>
            <a:ext cx="1176089" cy="10289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DD65A94-1553-5F95-3017-BA9FA7DB0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17092"/>
            <a:ext cx="1176089" cy="10289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7104DA7-3CE7-A5B0-6F3F-AFA5E0E6B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5720366"/>
            <a:ext cx="1176089" cy="1028974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072FF15-9824-8B8A-5537-653692B3E187}"/>
              </a:ext>
            </a:extLst>
          </p:cNvPr>
          <p:cNvGrpSpPr/>
          <p:nvPr/>
        </p:nvGrpSpPr>
        <p:grpSpPr>
          <a:xfrm>
            <a:off x="2722923" y="2073187"/>
            <a:ext cx="2970705" cy="1080000"/>
            <a:chOff x="1198921" y="1980153"/>
            <a:chExt cx="2970705" cy="10800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667D98E-9D85-0EBD-8A0E-8F798B5D7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626" y="2039913"/>
              <a:ext cx="720000" cy="96048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7F5CBF5-01C3-D05F-1515-AF2E8DC9B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921" y="2031966"/>
              <a:ext cx="720000" cy="95954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4E8104A-3E77-4174-941E-CD8AB5E92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144" y="2019249"/>
              <a:ext cx="720000" cy="94689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492B896-8D71-A603-AD84-5ADB10DDC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648" y="1980153"/>
              <a:ext cx="720000" cy="1080000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2B02CC0B-7878-E8F1-9CCD-163D913B76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20" y="3344081"/>
            <a:ext cx="720000" cy="96048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0549D57-2DB3-1FE0-6E0A-B46A6B136C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15" y="3336134"/>
            <a:ext cx="720000" cy="9595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9B20409-78CE-814C-5B8F-A9EA16C4A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38" y="3323418"/>
            <a:ext cx="720000" cy="94689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AADB866-D9ED-5C04-CC19-97480ED147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42" y="3284321"/>
            <a:ext cx="720000" cy="108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64ABCE4-8C39-25B6-CF4C-A670F4128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35" y="4547268"/>
            <a:ext cx="720000" cy="9595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F2F3A6F-C071-06C4-D672-99440727C9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58" y="4534552"/>
            <a:ext cx="720000" cy="94689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3F71906-AC03-9A9B-CC25-7A49F59F2A1A}"/>
              </a:ext>
            </a:extLst>
          </p:cNvPr>
          <p:cNvSpPr txBox="1"/>
          <p:nvPr/>
        </p:nvSpPr>
        <p:spPr>
          <a:xfrm>
            <a:off x="2339635" y="2879201"/>
            <a:ext cx="7499179" cy="1111847"/>
          </a:xfrm>
          <a:prstGeom prst="rect">
            <a:avLst/>
          </a:prstGeom>
          <a:solidFill>
            <a:srgbClr val="FF0000">
              <a:alpha val="7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That would just be stupid</a:t>
            </a:r>
          </a:p>
        </p:txBody>
      </p:sp>
    </p:spTree>
    <p:extLst>
      <p:ext uri="{BB962C8B-B14F-4D97-AF65-F5344CB8AC3E}">
        <p14:creationId xmlns:p14="http://schemas.microsoft.com/office/powerpoint/2010/main" val="1481094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969753" cy="1325563"/>
          </a:xfrm>
        </p:spPr>
        <p:txBody>
          <a:bodyPr/>
          <a:lstStyle/>
          <a:p>
            <a:r>
              <a:rPr dirty="0"/>
              <a:t>Single PE </a:t>
            </a:r>
            <a:r>
              <a:rPr lang="en-GB" dirty="0"/>
              <a:t>for GEMM</a:t>
            </a:r>
            <a:br>
              <a:rPr lang="en-GB" dirty="0"/>
            </a:br>
            <a:r>
              <a:rPr lang="en-GB" dirty="0"/>
              <a:t>(and by extension any NN)</a:t>
            </a:r>
            <a:endParaRPr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8A6CB8-CBC9-7E73-25E2-12BBECAEADA3}"/>
              </a:ext>
            </a:extLst>
          </p:cNvPr>
          <p:cNvGrpSpPr/>
          <p:nvPr/>
        </p:nvGrpSpPr>
        <p:grpSpPr>
          <a:xfrm>
            <a:off x="2643375" y="566104"/>
            <a:ext cx="6791777" cy="5735218"/>
            <a:chOff x="1351903" y="943087"/>
            <a:chExt cx="6791777" cy="57352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A01CAE-3600-B68F-D821-BD0AFFADEE82}"/>
                </a:ext>
              </a:extLst>
            </p:cNvPr>
            <p:cNvSpPr/>
            <p:nvPr/>
          </p:nvSpPr>
          <p:spPr>
            <a:xfrm>
              <a:off x="4961465" y="943087"/>
              <a:ext cx="2292439" cy="7324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 Activation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608C9D-F5EF-6797-25F4-99EEB5A7543B}"/>
                </a:ext>
              </a:extLst>
            </p:cNvPr>
            <p:cNvSpPr/>
            <p:nvPr/>
          </p:nvSpPr>
          <p:spPr>
            <a:xfrm>
              <a:off x="1351903" y="3454773"/>
              <a:ext cx="2292439" cy="73245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Weight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645722-2991-D467-589B-8B9A3FB3B4FA}"/>
                </a:ext>
              </a:extLst>
            </p:cNvPr>
            <p:cNvSpPr/>
            <p:nvPr/>
          </p:nvSpPr>
          <p:spPr>
            <a:xfrm>
              <a:off x="4961464" y="5945846"/>
              <a:ext cx="2292439" cy="73245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99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Output Activation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77992C-CE41-7B8D-7D97-0F7650BFDDCF}"/>
                </a:ext>
              </a:extLst>
            </p:cNvPr>
            <p:cNvSpPr/>
            <p:nvPr/>
          </p:nvSpPr>
          <p:spPr>
            <a:xfrm>
              <a:off x="5530284" y="2390958"/>
              <a:ext cx="1161244" cy="4114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Register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402B5-5965-8535-8EC5-2867A7444A84}"/>
                </a:ext>
              </a:extLst>
            </p:cNvPr>
            <p:cNvSpPr/>
            <p:nvPr/>
          </p:nvSpPr>
          <p:spPr>
            <a:xfrm rot="16200000">
              <a:off x="4141564" y="3615297"/>
              <a:ext cx="1161244" cy="41141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Register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DFC292-AFB2-1D3F-146E-36FF050299A0}"/>
                </a:ext>
              </a:extLst>
            </p:cNvPr>
            <p:cNvSpPr/>
            <p:nvPr/>
          </p:nvSpPr>
          <p:spPr>
            <a:xfrm>
              <a:off x="5530284" y="4855900"/>
              <a:ext cx="1158023" cy="419313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99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Register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B69A2C-69DC-B159-1045-B25FA086BF14}"/>
                </a:ext>
              </a:extLst>
            </p:cNvPr>
            <p:cNvSpPr/>
            <p:nvPr/>
          </p:nvSpPr>
          <p:spPr>
            <a:xfrm>
              <a:off x="5527061" y="3240381"/>
              <a:ext cx="1161244" cy="116124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MAC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3F13888-DBF3-6F04-BA54-66108F58384B}"/>
                </a:ext>
              </a:extLst>
            </p:cNvPr>
            <p:cNvCxnSpPr>
              <a:stCxn id="11" idx="2"/>
              <a:endCxn id="8" idx="0"/>
            </p:cNvCxnSpPr>
            <p:nvPr/>
          </p:nvCxnSpPr>
          <p:spPr>
            <a:xfrm flipH="1">
              <a:off x="6107684" y="5275213"/>
              <a:ext cx="1612" cy="6706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4F45C8-1203-1BFF-076B-3AD1EBAAC158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>
              <a:off x="6107685" y="1675546"/>
              <a:ext cx="3221" cy="7154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9C302A3-7162-5DF9-2D62-79B9AA41A1DE}"/>
                </a:ext>
              </a:extLst>
            </p:cNvPr>
            <p:cNvCxnSpPr>
              <a:cxnSpLocks/>
              <a:stCxn id="9" idx="2"/>
              <a:endCxn id="12" idx="0"/>
            </p:cNvCxnSpPr>
            <p:nvPr/>
          </p:nvCxnSpPr>
          <p:spPr>
            <a:xfrm flipH="1">
              <a:off x="6107683" y="2802368"/>
              <a:ext cx="3223" cy="4380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88EFC19-07B6-9D2B-A723-B52A52D81200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5697121" y="4231565"/>
              <a:ext cx="0" cy="6243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20E0843-C540-379C-E4C5-8B2B497DDF4F}"/>
                </a:ext>
              </a:extLst>
            </p:cNvPr>
            <p:cNvCxnSpPr>
              <a:cxnSpLocks/>
              <a:stCxn id="10" idx="2"/>
              <a:endCxn id="12" idx="2"/>
            </p:cNvCxnSpPr>
            <p:nvPr/>
          </p:nvCxnSpPr>
          <p:spPr>
            <a:xfrm>
              <a:off x="4927891" y="3821002"/>
              <a:ext cx="59917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ED684F9-BA4C-248A-1D53-2FE1C2D340D5}"/>
                </a:ext>
              </a:extLst>
            </p:cNvPr>
            <p:cNvCxnSpPr>
              <a:cxnSpLocks/>
              <a:stCxn id="7" idx="3"/>
              <a:endCxn id="10" idx="0"/>
            </p:cNvCxnSpPr>
            <p:nvPr/>
          </p:nvCxnSpPr>
          <p:spPr>
            <a:xfrm flipV="1">
              <a:off x="3644342" y="3821002"/>
              <a:ext cx="872139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25E5C0D-C7CB-5156-5E3F-8A0051F2BB0D}"/>
                </a:ext>
              </a:extLst>
            </p:cNvPr>
            <p:cNvSpPr/>
            <p:nvPr/>
          </p:nvSpPr>
          <p:spPr>
            <a:xfrm>
              <a:off x="4028442" y="2024393"/>
              <a:ext cx="4115238" cy="3593219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ALU</a:t>
              </a:r>
            </a:p>
            <a:p>
              <a:pPr algn="r"/>
              <a:r>
                <a:rPr lang="en-GB" dirty="0">
                  <a:solidFill>
                    <a:schemeClr val="accent4"/>
                  </a:solidFill>
                </a:rPr>
                <a:t>or</a:t>
              </a:r>
            </a:p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Processing</a:t>
              </a:r>
              <a:br>
                <a:rPr lang="en-GB" dirty="0">
                  <a:solidFill>
                    <a:schemeClr val="accent4"/>
                  </a:solidFill>
                </a:rPr>
              </a:br>
              <a:r>
                <a:rPr lang="en-GB" dirty="0">
                  <a:solidFill>
                    <a:schemeClr val="accent4"/>
                  </a:solidFill>
                </a:rPr>
                <a:t>element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D72E9FA-32E2-2E7C-69DF-10D749A7668D}"/>
                </a:ext>
              </a:extLst>
            </p:cNvPr>
            <p:cNvCxnSpPr>
              <a:cxnSpLocks/>
              <a:endCxn id="12" idx="5"/>
            </p:cNvCxnSpPr>
            <p:nvPr/>
          </p:nvCxnSpPr>
          <p:spPr>
            <a:xfrm flipV="1">
              <a:off x="6518245" y="4231565"/>
              <a:ext cx="0" cy="6080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D0ED3-0E72-3416-3B34-8CCCC0FE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F000A-30E9-C4BB-B16C-DABB1102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48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1D convolution</a:t>
            </a:r>
            <a:endParaRPr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A59EE00-33B1-6F62-2237-5FD2D8595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Output Stationary (OS)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8FF71B-13DD-4A3A-7ECA-CB4858F962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 q=0; q&lt;Q; q++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for( s=0; s&lt;S; s++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pt-B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O[q]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t-BR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I[q+s]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W[s]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7492BE-7DD9-ADB4-9EFF-85EDB3496C0C}"/>
              </a:ext>
            </a:extLst>
          </p:cNvPr>
          <p:cNvGrpSpPr/>
          <p:nvPr/>
        </p:nvGrpSpPr>
        <p:grpSpPr>
          <a:xfrm>
            <a:off x="1261094" y="4470692"/>
            <a:ext cx="9669854" cy="1545105"/>
            <a:chOff x="784578" y="4470692"/>
            <a:chExt cx="9669854" cy="1545105"/>
          </a:xfrm>
        </p:grpSpPr>
        <p:pic>
          <p:nvPicPr>
            <p:cNvPr id="4" name="Picture 3" descr="3.png"/>
            <p:cNvPicPr>
              <a:picLocks noChangeAspect="1"/>
            </p:cNvPicPr>
            <p:nvPr/>
          </p:nvPicPr>
          <p:blipFill rotWithShape="1">
            <a:blip r:embed="rId2"/>
            <a:srcRect l="5992" t="11969" r="18228" b="76391"/>
            <a:stretch/>
          </p:blipFill>
          <p:spPr>
            <a:xfrm>
              <a:off x="784578" y="4932359"/>
              <a:ext cx="9669854" cy="62177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FEB82C-5BCF-BCE5-66E3-CB1B7D47F6C8}"/>
                </a:ext>
              </a:extLst>
            </p:cNvPr>
            <p:cNvSpPr txBox="1"/>
            <p:nvPr/>
          </p:nvSpPr>
          <p:spPr>
            <a:xfrm>
              <a:off x="9106538" y="4470693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Output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B36079-D65F-7190-015B-EFF4FC0565F0}"/>
                </a:ext>
              </a:extLst>
            </p:cNvPr>
            <p:cNvSpPr txBox="1"/>
            <p:nvPr/>
          </p:nvSpPr>
          <p:spPr>
            <a:xfrm>
              <a:off x="5463822" y="4470692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Weight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CF7509-778E-2AEC-2BF5-9A6EAB59665F}"/>
                </a:ext>
              </a:extLst>
            </p:cNvPr>
            <p:cNvSpPr txBox="1"/>
            <p:nvPr/>
          </p:nvSpPr>
          <p:spPr>
            <a:xfrm>
              <a:off x="1422047" y="4470694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Input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7809BE-AC21-9AE1-27A6-42D34237C251}"/>
                </a:ext>
              </a:extLst>
            </p:cNvPr>
            <p:cNvSpPr txBox="1"/>
            <p:nvPr/>
          </p:nvSpPr>
          <p:spPr>
            <a:xfrm>
              <a:off x="1422047" y="5554132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×U</a:t>
              </a:r>
              <a:endParaRPr lang="en-GB" sz="2400" dirty="0">
                <a:solidFill>
                  <a:schemeClr val="accent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43F808-05D0-2A65-FFEF-3F8CE1028ACE}"/>
                </a:ext>
              </a:extLst>
            </p:cNvPr>
            <p:cNvSpPr txBox="1"/>
            <p:nvPr/>
          </p:nvSpPr>
          <p:spPr>
            <a:xfrm>
              <a:off x="5463822" y="5554131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×S</a:t>
              </a:r>
              <a:endParaRPr lang="en-GB" sz="2400" dirty="0">
                <a:solidFill>
                  <a:schemeClr val="accent4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5E9241-A266-48B6-D1C0-6A66F295C5E8}"/>
                </a:ext>
              </a:extLst>
            </p:cNvPr>
            <p:cNvSpPr txBox="1"/>
            <p:nvPr/>
          </p:nvSpPr>
          <p:spPr>
            <a:xfrm>
              <a:off x="9106538" y="5554130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×Q</a:t>
              </a:r>
              <a:endParaRPr lang="en-GB" sz="2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4141E-F28F-090F-7603-5C0CA2E9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5F46C-970C-64A2-D1D9-97B333B5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609E0-8AB3-34DE-56FB-F67DFED7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</a:t>
            </a:r>
            <a:r>
              <a:rPr dirty="0"/>
              <a:t> Stationary</a:t>
            </a:r>
            <a:r>
              <a:rPr lang="en-GB" dirty="0"/>
              <a:t>: Temporal reuse</a:t>
            </a:r>
            <a:endParaRPr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840ED2B-F639-51F6-02CB-9D06A52BCD0A}"/>
              </a:ext>
            </a:extLst>
          </p:cNvPr>
          <p:cNvSpPr txBox="1">
            <a:spLocks/>
          </p:cNvSpPr>
          <p:nvPr/>
        </p:nvSpPr>
        <p:spPr>
          <a:xfrm>
            <a:off x="7604774" y="1168390"/>
            <a:ext cx="4588195" cy="15878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 q=0; q&lt;Q; q++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for( s=0; s&lt;S; s++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pt-B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O[q]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t-BR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I[q+s] 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W[s]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0F53D5-923B-4777-0206-1B24E27B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76100" y="2769214"/>
            <a:ext cx="8639800" cy="4088786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B0A7B01-C529-C951-4F89-C369B7D24A0A}"/>
              </a:ext>
            </a:extLst>
          </p:cNvPr>
          <p:cNvGrpSpPr/>
          <p:nvPr/>
        </p:nvGrpSpPr>
        <p:grpSpPr>
          <a:xfrm>
            <a:off x="108552" y="1395352"/>
            <a:ext cx="6823726" cy="1133884"/>
            <a:chOff x="784578" y="4470692"/>
            <a:chExt cx="9669854" cy="1606818"/>
          </a:xfrm>
        </p:grpSpPr>
        <p:pic>
          <p:nvPicPr>
            <p:cNvPr id="17" name="Picture 16" descr="3.png">
              <a:extLst>
                <a:ext uri="{FF2B5EF4-FFF2-40B4-BE49-F238E27FC236}">
                  <a16:creationId xmlns:a16="http://schemas.microsoft.com/office/drawing/2014/main" id="{914B597E-77DD-3E5F-2EAA-A1923466C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92" t="11969" r="18228" b="76391"/>
            <a:stretch/>
          </p:blipFill>
          <p:spPr>
            <a:xfrm>
              <a:off x="784578" y="4932359"/>
              <a:ext cx="9669854" cy="62177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251450-D8AE-1815-B077-0B0294EC3460}"/>
                </a:ext>
              </a:extLst>
            </p:cNvPr>
            <p:cNvSpPr txBox="1"/>
            <p:nvPr/>
          </p:nvSpPr>
          <p:spPr>
            <a:xfrm>
              <a:off x="9106539" y="4470693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Output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3A321B-7547-5FAC-CA9C-1C95C752781F}"/>
                </a:ext>
              </a:extLst>
            </p:cNvPr>
            <p:cNvSpPr txBox="1"/>
            <p:nvPr/>
          </p:nvSpPr>
          <p:spPr>
            <a:xfrm>
              <a:off x="5463822" y="4470692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Weight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3837FD-2CF1-A626-5F4C-94A8ECDC4EF6}"/>
                </a:ext>
              </a:extLst>
            </p:cNvPr>
            <p:cNvSpPr txBox="1"/>
            <p:nvPr/>
          </p:nvSpPr>
          <p:spPr>
            <a:xfrm>
              <a:off x="1422047" y="4470693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Input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33F91D-7075-19AC-E6BD-EE268D04F2FA}"/>
                </a:ext>
              </a:extLst>
            </p:cNvPr>
            <p:cNvSpPr txBox="1"/>
            <p:nvPr/>
          </p:nvSpPr>
          <p:spPr>
            <a:xfrm>
              <a:off x="1422047" y="5554132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×U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A49B78-7368-31D4-568D-46857DCDE0AD}"/>
                </a:ext>
              </a:extLst>
            </p:cNvPr>
            <p:cNvSpPr txBox="1"/>
            <p:nvPr/>
          </p:nvSpPr>
          <p:spPr>
            <a:xfrm>
              <a:off x="5463822" y="5554130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×S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00DEC9-8452-8CD4-E3D3-28356D350652}"/>
                </a:ext>
              </a:extLst>
            </p:cNvPr>
            <p:cNvSpPr txBox="1"/>
            <p:nvPr/>
          </p:nvSpPr>
          <p:spPr>
            <a:xfrm>
              <a:off x="9106539" y="5554130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×Q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8C956-0040-33F6-8B3F-1C2003FD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7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FD36B-3D0E-FD78-31AA-68B5FF6E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</a:t>
            </a:r>
            <a:r>
              <a:rPr dirty="0"/>
              <a:t> Stationary</a:t>
            </a:r>
            <a:r>
              <a:rPr lang="en-GB" dirty="0"/>
              <a:t>: Temporal reuse</a:t>
            </a:r>
            <a:endParaRPr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840ED2B-F639-51F6-02CB-9D06A52BCD0A}"/>
              </a:ext>
            </a:extLst>
          </p:cNvPr>
          <p:cNvSpPr txBox="1">
            <a:spLocks/>
          </p:cNvSpPr>
          <p:nvPr/>
        </p:nvSpPr>
        <p:spPr>
          <a:xfrm>
            <a:off x="7604774" y="1168390"/>
            <a:ext cx="4588195" cy="15878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 q=0; q&lt;Q; q++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for( s=0; s&lt;S; s++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pt-B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O[q]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t-BR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I[q+s] 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W[s]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0F53D5-923B-4777-0206-1B24E27B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76100" y="2769214"/>
            <a:ext cx="8639800" cy="4088786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B0A7B01-C529-C951-4F89-C369B7D24A0A}"/>
              </a:ext>
            </a:extLst>
          </p:cNvPr>
          <p:cNvGrpSpPr/>
          <p:nvPr/>
        </p:nvGrpSpPr>
        <p:grpSpPr>
          <a:xfrm>
            <a:off x="108552" y="1395352"/>
            <a:ext cx="6823726" cy="1133884"/>
            <a:chOff x="784578" y="4470692"/>
            <a:chExt cx="9669854" cy="1606818"/>
          </a:xfrm>
        </p:grpSpPr>
        <p:pic>
          <p:nvPicPr>
            <p:cNvPr id="17" name="Picture 16" descr="3.png">
              <a:extLst>
                <a:ext uri="{FF2B5EF4-FFF2-40B4-BE49-F238E27FC236}">
                  <a16:creationId xmlns:a16="http://schemas.microsoft.com/office/drawing/2014/main" id="{914B597E-77DD-3E5F-2EAA-A1923466C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92" t="11969" r="18228" b="76391"/>
            <a:stretch/>
          </p:blipFill>
          <p:spPr>
            <a:xfrm>
              <a:off x="784578" y="4932359"/>
              <a:ext cx="9669854" cy="62177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251450-D8AE-1815-B077-0B0294EC3460}"/>
                </a:ext>
              </a:extLst>
            </p:cNvPr>
            <p:cNvSpPr txBox="1"/>
            <p:nvPr/>
          </p:nvSpPr>
          <p:spPr>
            <a:xfrm>
              <a:off x="9106539" y="4470693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Output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3A321B-7547-5FAC-CA9C-1C95C752781F}"/>
                </a:ext>
              </a:extLst>
            </p:cNvPr>
            <p:cNvSpPr txBox="1"/>
            <p:nvPr/>
          </p:nvSpPr>
          <p:spPr>
            <a:xfrm>
              <a:off x="5463822" y="4470692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Weight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3837FD-2CF1-A626-5F4C-94A8ECDC4EF6}"/>
                </a:ext>
              </a:extLst>
            </p:cNvPr>
            <p:cNvSpPr txBox="1"/>
            <p:nvPr/>
          </p:nvSpPr>
          <p:spPr>
            <a:xfrm>
              <a:off x="1422047" y="4470693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Input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33F91D-7075-19AC-E6BD-EE268D04F2FA}"/>
                </a:ext>
              </a:extLst>
            </p:cNvPr>
            <p:cNvSpPr txBox="1"/>
            <p:nvPr/>
          </p:nvSpPr>
          <p:spPr>
            <a:xfrm>
              <a:off x="1422047" y="5554132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×U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A49B78-7368-31D4-568D-46857DCDE0AD}"/>
                </a:ext>
              </a:extLst>
            </p:cNvPr>
            <p:cNvSpPr txBox="1"/>
            <p:nvPr/>
          </p:nvSpPr>
          <p:spPr>
            <a:xfrm>
              <a:off x="5463822" y="5554130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×S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00DEC9-8452-8CD4-E3D3-28356D350652}"/>
                </a:ext>
              </a:extLst>
            </p:cNvPr>
            <p:cNvSpPr txBox="1"/>
            <p:nvPr/>
          </p:nvSpPr>
          <p:spPr>
            <a:xfrm>
              <a:off x="9106539" y="5554130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×Q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0CD0C18-014D-9CAE-ABBF-AE910FCBE3C1}"/>
              </a:ext>
            </a:extLst>
          </p:cNvPr>
          <p:cNvSpPr/>
          <p:nvPr/>
        </p:nvSpPr>
        <p:spPr>
          <a:xfrm>
            <a:off x="3091992" y="4647414"/>
            <a:ext cx="386499" cy="19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F0C33-E3B8-024D-6E2F-28862EF0CEB9}"/>
              </a:ext>
            </a:extLst>
          </p:cNvPr>
          <p:cNvSpPr txBox="1"/>
          <p:nvPr/>
        </p:nvSpPr>
        <p:spPr>
          <a:xfrm>
            <a:off x="2012625" y="4115046"/>
            <a:ext cx="154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Each output used repeatedly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9F351-07E1-CE7C-FDEC-05C695BA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72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 Stationary</a:t>
            </a:r>
            <a:endParaRPr dirty="0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4DB8B51D-5083-7902-317B-775B6FC84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86796" cy="4351338"/>
          </a:xfrm>
        </p:spPr>
        <p:txBody>
          <a:bodyPr>
            <a:normAutofit/>
          </a:bodyPr>
          <a:lstStyle/>
          <a:p>
            <a:r>
              <a:rPr lang="en-GB" sz="2400" dirty="0"/>
              <a:t>The naïve way to implement it in our Processing Element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D1E164-89FE-D875-BCBE-1ACC1862F526}"/>
              </a:ext>
            </a:extLst>
          </p:cNvPr>
          <p:cNvGrpSpPr>
            <a:grpSpLocks noChangeAspect="1"/>
          </p:cNvGrpSpPr>
          <p:nvPr/>
        </p:nvGrpSpPr>
        <p:grpSpPr>
          <a:xfrm>
            <a:off x="6561764" y="1149024"/>
            <a:ext cx="5400000" cy="4559952"/>
            <a:chOff x="1351903" y="943087"/>
            <a:chExt cx="6791777" cy="573521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FB199B-7C1A-3C13-EC8C-2F7E4707F126}"/>
                </a:ext>
              </a:extLst>
            </p:cNvPr>
            <p:cNvSpPr/>
            <p:nvPr/>
          </p:nvSpPr>
          <p:spPr>
            <a:xfrm>
              <a:off x="4961465" y="943087"/>
              <a:ext cx="2292439" cy="7324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Input Activation</a:t>
              </a:r>
              <a:br>
                <a:rPr lang="en-GB" sz="1200" dirty="0"/>
              </a:br>
              <a:r>
                <a:rPr lang="en-GB" sz="1200" dirty="0"/>
                <a:t>from Cache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F39729-C893-442D-274F-1B0E622126F5}"/>
                </a:ext>
              </a:extLst>
            </p:cNvPr>
            <p:cNvSpPr/>
            <p:nvPr/>
          </p:nvSpPr>
          <p:spPr>
            <a:xfrm>
              <a:off x="1351903" y="3454773"/>
              <a:ext cx="2292439" cy="73245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Weight</a:t>
              </a:r>
              <a:br>
                <a:rPr lang="en-GB" sz="1200" dirty="0"/>
              </a:br>
              <a:r>
                <a:rPr lang="en-GB" sz="1200" dirty="0"/>
                <a:t>from Cache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4CF2A9-4EC2-874D-DDE8-A849AB820683}"/>
                </a:ext>
              </a:extLst>
            </p:cNvPr>
            <p:cNvSpPr/>
            <p:nvPr/>
          </p:nvSpPr>
          <p:spPr>
            <a:xfrm>
              <a:off x="4961464" y="5945846"/>
              <a:ext cx="2292439" cy="73245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99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Output Activation</a:t>
              </a:r>
              <a:br>
                <a:rPr lang="en-GB" sz="1200" dirty="0"/>
              </a:br>
              <a:r>
                <a:rPr lang="en-GB" sz="1200" dirty="0"/>
                <a:t>to/from Cache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C70C63-623D-3900-7808-4A838435C205}"/>
                </a:ext>
              </a:extLst>
            </p:cNvPr>
            <p:cNvSpPr/>
            <p:nvPr/>
          </p:nvSpPr>
          <p:spPr>
            <a:xfrm>
              <a:off x="5530284" y="2390958"/>
              <a:ext cx="1161244" cy="411410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1FB977-901E-84E0-A025-CB865147B455}"/>
                </a:ext>
              </a:extLst>
            </p:cNvPr>
            <p:cNvSpPr/>
            <p:nvPr/>
          </p:nvSpPr>
          <p:spPr>
            <a:xfrm rot="16200000">
              <a:off x="4141564" y="3615297"/>
              <a:ext cx="1161244" cy="411410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78DA0E4-862A-192B-2DAA-8629C86910F6}"/>
                </a:ext>
              </a:extLst>
            </p:cNvPr>
            <p:cNvSpPr/>
            <p:nvPr/>
          </p:nvSpPr>
          <p:spPr>
            <a:xfrm>
              <a:off x="5530284" y="4855900"/>
              <a:ext cx="1158023" cy="419313"/>
            </a:xfrm>
            <a:prstGeom prst="rect">
              <a:avLst/>
            </a:prstGeom>
            <a:noFill/>
            <a:ln>
              <a:solidFill>
                <a:srgbClr val="9900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A866EAE-E449-A06A-CC3E-E1879315B7C3}"/>
                </a:ext>
              </a:extLst>
            </p:cNvPr>
            <p:cNvSpPr/>
            <p:nvPr/>
          </p:nvSpPr>
          <p:spPr>
            <a:xfrm>
              <a:off x="5527061" y="3240381"/>
              <a:ext cx="1161244" cy="116124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MAC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3CF5D3A-5568-9AB9-9378-9C2A93F87FCA}"/>
                </a:ext>
              </a:extLst>
            </p:cNvPr>
            <p:cNvCxnSpPr>
              <a:cxnSpLocks/>
              <a:stCxn id="16" idx="2"/>
              <a:endCxn id="27" idx="0"/>
            </p:cNvCxnSpPr>
            <p:nvPr/>
          </p:nvCxnSpPr>
          <p:spPr>
            <a:xfrm flipH="1">
              <a:off x="6107683" y="1675547"/>
              <a:ext cx="2" cy="1564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402B8C1-1D1B-B574-5A80-00DBECA68A37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5697121" y="4231563"/>
              <a:ext cx="0" cy="1714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091F4FA-CF05-DA66-AB43-909A70E81774}"/>
                </a:ext>
              </a:extLst>
            </p:cNvPr>
            <p:cNvCxnSpPr>
              <a:cxnSpLocks/>
              <a:stCxn id="17" idx="3"/>
              <a:endCxn id="27" idx="2"/>
            </p:cNvCxnSpPr>
            <p:nvPr/>
          </p:nvCxnSpPr>
          <p:spPr>
            <a:xfrm>
              <a:off x="3644342" y="3821003"/>
              <a:ext cx="18827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2ADD04-09D7-DFA1-AF4F-8686467C741B}"/>
                </a:ext>
              </a:extLst>
            </p:cNvPr>
            <p:cNvSpPr/>
            <p:nvPr/>
          </p:nvSpPr>
          <p:spPr>
            <a:xfrm>
              <a:off x="4028442" y="2024393"/>
              <a:ext cx="4115238" cy="3593219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sz="1200" dirty="0">
                  <a:solidFill>
                    <a:schemeClr val="accent4"/>
                  </a:solidFill>
                </a:rPr>
                <a:t>ALU</a:t>
              </a:r>
            </a:p>
            <a:p>
              <a:pPr algn="r"/>
              <a:r>
                <a:rPr lang="en-GB" sz="1200" dirty="0">
                  <a:solidFill>
                    <a:schemeClr val="accent4"/>
                  </a:solidFill>
                </a:rPr>
                <a:t>or</a:t>
              </a:r>
            </a:p>
            <a:p>
              <a:pPr algn="r"/>
              <a:r>
                <a:rPr lang="en-GB" sz="1200" dirty="0">
                  <a:solidFill>
                    <a:schemeClr val="accent4"/>
                  </a:solidFill>
                </a:rPr>
                <a:t>Processing</a:t>
              </a:r>
              <a:br>
                <a:rPr lang="en-GB" sz="1200" dirty="0">
                  <a:solidFill>
                    <a:schemeClr val="accent4"/>
                  </a:solidFill>
                </a:rPr>
              </a:br>
              <a:r>
                <a:rPr lang="en-GB" sz="1200" dirty="0">
                  <a:solidFill>
                    <a:schemeClr val="accent4"/>
                  </a:solidFill>
                </a:rPr>
                <a:t>element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615CF3F-60F0-96EE-A7CA-94F9F36AC0C4}"/>
                </a:ext>
              </a:extLst>
            </p:cNvPr>
            <p:cNvCxnSpPr>
              <a:cxnSpLocks/>
              <a:endCxn id="27" idx="5"/>
            </p:cNvCxnSpPr>
            <p:nvPr/>
          </p:nvCxnSpPr>
          <p:spPr>
            <a:xfrm flipH="1" flipV="1">
              <a:off x="6518243" y="4231563"/>
              <a:ext cx="7463" cy="17310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53F22-A694-3AD6-8ECF-FA2FFC34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458B9-D5D4-3030-0A45-B9D7FFE27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97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 Stationary</a:t>
            </a:r>
            <a:endParaRPr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739E80C-E9EA-6FAD-97B4-846ABC318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53710"/>
            <a:ext cx="10515600" cy="523251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4"/>
                </a:solidFill>
              </a:rPr>
              <a:t>And only one RAM write required at the end of the accumulation </a:t>
            </a:r>
          </a:p>
          <a:p>
            <a:endParaRPr lang="en-GB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D1E164-89FE-D875-BCBE-1ACC1862F526}"/>
              </a:ext>
            </a:extLst>
          </p:cNvPr>
          <p:cNvGrpSpPr>
            <a:grpSpLocks noChangeAspect="1"/>
          </p:cNvGrpSpPr>
          <p:nvPr/>
        </p:nvGrpSpPr>
        <p:grpSpPr>
          <a:xfrm>
            <a:off x="6561763" y="1149024"/>
            <a:ext cx="5400000" cy="4559952"/>
            <a:chOff x="1351903" y="943087"/>
            <a:chExt cx="6791777" cy="573521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FB199B-7C1A-3C13-EC8C-2F7E4707F126}"/>
                </a:ext>
              </a:extLst>
            </p:cNvPr>
            <p:cNvSpPr/>
            <p:nvPr/>
          </p:nvSpPr>
          <p:spPr>
            <a:xfrm>
              <a:off x="4961465" y="943087"/>
              <a:ext cx="2292439" cy="7324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Input Activation</a:t>
              </a:r>
              <a:br>
                <a:rPr lang="en-GB" sz="1200" dirty="0"/>
              </a:br>
              <a:r>
                <a:rPr lang="en-GB" sz="1200" dirty="0"/>
                <a:t>from Cache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F39729-C893-442D-274F-1B0E622126F5}"/>
                </a:ext>
              </a:extLst>
            </p:cNvPr>
            <p:cNvSpPr/>
            <p:nvPr/>
          </p:nvSpPr>
          <p:spPr>
            <a:xfrm>
              <a:off x="1351903" y="3454773"/>
              <a:ext cx="2292439" cy="73245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Weight</a:t>
              </a:r>
              <a:br>
                <a:rPr lang="en-GB" sz="1200" dirty="0"/>
              </a:br>
              <a:r>
                <a:rPr lang="en-GB" sz="1200" dirty="0"/>
                <a:t>from Cache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4CF2A9-4EC2-874D-DDE8-A849AB820683}"/>
                </a:ext>
              </a:extLst>
            </p:cNvPr>
            <p:cNvSpPr/>
            <p:nvPr/>
          </p:nvSpPr>
          <p:spPr>
            <a:xfrm>
              <a:off x="4961464" y="5945846"/>
              <a:ext cx="2292439" cy="73245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99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Output Activation</a:t>
              </a:r>
              <a:br>
                <a:rPr lang="en-GB" sz="1200" dirty="0"/>
              </a:br>
              <a:r>
                <a:rPr lang="en-GB" sz="1200" dirty="0"/>
                <a:t>to Cache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C70C63-623D-3900-7808-4A838435C205}"/>
                </a:ext>
              </a:extLst>
            </p:cNvPr>
            <p:cNvSpPr/>
            <p:nvPr/>
          </p:nvSpPr>
          <p:spPr>
            <a:xfrm>
              <a:off x="5530284" y="2390958"/>
              <a:ext cx="1161244" cy="411410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1FB977-901E-84E0-A025-CB865147B455}"/>
                </a:ext>
              </a:extLst>
            </p:cNvPr>
            <p:cNvSpPr/>
            <p:nvPr/>
          </p:nvSpPr>
          <p:spPr>
            <a:xfrm rot="16200000">
              <a:off x="4141564" y="3615297"/>
              <a:ext cx="1161244" cy="411410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78DA0E4-862A-192B-2DAA-8629C86910F6}"/>
                </a:ext>
              </a:extLst>
            </p:cNvPr>
            <p:cNvSpPr/>
            <p:nvPr/>
          </p:nvSpPr>
          <p:spPr>
            <a:xfrm>
              <a:off x="5530284" y="4855900"/>
              <a:ext cx="1158023" cy="419313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99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Register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A866EAE-E449-A06A-CC3E-E1879315B7C3}"/>
                </a:ext>
              </a:extLst>
            </p:cNvPr>
            <p:cNvSpPr/>
            <p:nvPr/>
          </p:nvSpPr>
          <p:spPr>
            <a:xfrm>
              <a:off x="5527061" y="3240381"/>
              <a:ext cx="1161244" cy="116124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MAC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8C38F89-6717-BD5D-3241-68F518B10AF5}"/>
                </a:ext>
              </a:extLst>
            </p:cNvPr>
            <p:cNvCxnSpPr>
              <a:stCxn id="25" idx="2"/>
              <a:endCxn id="19" idx="0"/>
            </p:cNvCxnSpPr>
            <p:nvPr/>
          </p:nvCxnSpPr>
          <p:spPr>
            <a:xfrm flipH="1">
              <a:off x="6107684" y="5275213"/>
              <a:ext cx="1612" cy="6706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3CF5D3A-5568-9AB9-9378-9C2A93F87FCA}"/>
                </a:ext>
              </a:extLst>
            </p:cNvPr>
            <p:cNvCxnSpPr>
              <a:cxnSpLocks/>
              <a:stCxn id="16" idx="2"/>
              <a:endCxn id="27" idx="0"/>
            </p:cNvCxnSpPr>
            <p:nvPr/>
          </p:nvCxnSpPr>
          <p:spPr>
            <a:xfrm flipH="1">
              <a:off x="6107683" y="1675547"/>
              <a:ext cx="2" cy="1564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402B8C1-1D1B-B574-5A80-00DBECA68A37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5697121" y="4231565"/>
              <a:ext cx="0" cy="6243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091F4FA-CF05-DA66-AB43-909A70E81774}"/>
                </a:ext>
              </a:extLst>
            </p:cNvPr>
            <p:cNvCxnSpPr>
              <a:cxnSpLocks/>
              <a:stCxn id="17" idx="3"/>
              <a:endCxn id="27" idx="2"/>
            </p:cNvCxnSpPr>
            <p:nvPr/>
          </p:nvCxnSpPr>
          <p:spPr>
            <a:xfrm>
              <a:off x="3644342" y="3821003"/>
              <a:ext cx="18827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2ADD04-09D7-DFA1-AF4F-8686467C741B}"/>
                </a:ext>
              </a:extLst>
            </p:cNvPr>
            <p:cNvSpPr/>
            <p:nvPr/>
          </p:nvSpPr>
          <p:spPr>
            <a:xfrm>
              <a:off x="4028442" y="2024393"/>
              <a:ext cx="4115238" cy="3593219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sz="1200" dirty="0">
                  <a:solidFill>
                    <a:schemeClr val="accent4"/>
                  </a:solidFill>
                </a:rPr>
                <a:t>ALU</a:t>
              </a:r>
            </a:p>
            <a:p>
              <a:pPr algn="r"/>
              <a:r>
                <a:rPr lang="en-GB" sz="1200" dirty="0">
                  <a:solidFill>
                    <a:schemeClr val="accent4"/>
                  </a:solidFill>
                </a:rPr>
                <a:t>or</a:t>
              </a:r>
            </a:p>
            <a:p>
              <a:pPr algn="r"/>
              <a:r>
                <a:rPr lang="en-GB" sz="1200" dirty="0">
                  <a:solidFill>
                    <a:schemeClr val="accent4"/>
                  </a:solidFill>
                </a:rPr>
                <a:t>Processing</a:t>
              </a:r>
              <a:br>
                <a:rPr lang="en-GB" sz="1200" dirty="0">
                  <a:solidFill>
                    <a:schemeClr val="accent4"/>
                  </a:solidFill>
                </a:rPr>
              </a:br>
              <a:r>
                <a:rPr lang="en-GB" sz="1200" dirty="0">
                  <a:solidFill>
                    <a:schemeClr val="accent4"/>
                  </a:solidFill>
                </a:rPr>
                <a:t>element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615CF3F-60F0-96EE-A7CA-94F9F36AC0C4}"/>
                </a:ext>
              </a:extLst>
            </p:cNvPr>
            <p:cNvCxnSpPr>
              <a:cxnSpLocks/>
              <a:endCxn id="27" idx="5"/>
            </p:cNvCxnSpPr>
            <p:nvPr/>
          </p:nvCxnSpPr>
          <p:spPr>
            <a:xfrm flipV="1">
              <a:off x="6518245" y="4231565"/>
              <a:ext cx="0" cy="6080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ADB1C9-00DC-07E0-4373-F1962E3ECF25}"/>
              </a:ext>
            </a:extLst>
          </p:cNvPr>
          <p:cNvGrpSpPr/>
          <p:nvPr/>
        </p:nvGrpSpPr>
        <p:grpSpPr>
          <a:xfrm>
            <a:off x="186903" y="1516519"/>
            <a:ext cx="6150861" cy="3854650"/>
            <a:chOff x="186903" y="1690690"/>
            <a:chExt cx="6150861" cy="38546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014E9B-9B3E-CF93-3969-7BE400EBE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3381"/>
            <a:stretch/>
          </p:blipFill>
          <p:spPr>
            <a:xfrm>
              <a:off x="187778" y="3763624"/>
              <a:ext cx="6149986" cy="17817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13.png">
              <a:extLst>
                <a:ext uri="{FF2B5EF4-FFF2-40B4-BE49-F238E27FC236}">
                  <a16:creationId xmlns:a16="http://schemas.microsoft.com/office/drawing/2014/main" id="{7D30355C-F4D0-E743-E9B3-2B5DDCA8D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36741" r="823" b="36586"/>
            <a:stretch/>
          </p:blipFill>
          <p:spPr>
            <a:xfrm>
              <a:off x="187778" y="1690690"/>
              <a:ext cx="6135126" cy="1091198"/>
            </a:xfrm>
            <a:prstGeom prst="rect">
              <a:avLst/>
            </a:prstGeom>
          </p:spPr>
        </p:pic>
        <p:pic>
          <p:nvPicPr>
            <p:cNvPr id="8" name="Picture 7" descr="13.png">
              <a:extLst>
                <a:ext uri="{FF2B5EF4-FFF2-40B4-BE49-F238E27FC236}">
                  <a16:creationId xmlns:a16="http://schemas.microsoft.com/office/drawing/2014/main" id="{F34BAD31-58FE-9553-DE3D-3B2BBFE6B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73414" r="823" b="6699"/>
            <a:stretch/>
          </p:blipFill>
          <p:spPr>
            <a:xfrm>
              <a:off x="186903" y="2781888"/>
              <a:ext cx="6135126" cy="813623"/>
            </a:xfrm>
            <a:prstGeom prst="rect">
              <a:avLst/>
            </a:prstGeom>
          </p:spPr>
        </p:pic>
      </p:grp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90724A46-F240-FF70-6605-A395EAC1314E}"/>
              </a:ext>
            </a:extLst>
          </p:cNvPr>
          <p:cNvSpPr/>
          <p:nvPr/>
        </p:nvSpPr>
        <p:spPr>
          <a:xfrm rot="5400000" flipH="1">
            <a:off x="4718252" y="2371994"/>
            <a:ext cx="461665" cy="471445"/>
          </a:xfrm>
          <a:prstGeom prst="uturnArrow">
            <a:avLst>
              <a:gd name="adj1" fmla="val 23876"/>
              <a:gd name="adj2" fmla="val 25000"/>
              <a:gd name="adj3" fmla="val 25000"/>
              <a:gd name="adj4" fmla="val 39847"/>
              <a:gd name="adj5" fmla="val 10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U-Turn 12">
            <a:extLst>
              <a:ext uri="{FF2B5EF4-FFF2-40B4-BE49-F238E27FC236}">
                <a16:creationId xmlns:a16="http://schemas.microsoft.com/office/drawing/2014/main" id="{2B4F54D9-50CC-D581-6C8A-8839E5F1205B}"/>
              </a:ext>
            </a:extLst>
          </p:cNvPr>
          <p:cNvSpPr/>
          <p:nvPr/>
        </p:nvSpPr>
        <p:spPr>
          <a:xfrm rot="5400000" flipH="1">
            <a:off x="5533057" y="3663112"/>
            <a:ext cx="461665" cy="471445"/>
          </a:xfrm>
          <a:prstGeom prst="uturnArrow">
            <a:avLst>
              <a:gd name="adj1" fmla="val 23876"/>
              <a:gd name="adj2" fmla="val 25000"/>
              <a:gd name="adj3" fmla="val 25000"/>
              <a:gd name="adj4" fmla="val 39847"/>
              <a:gd name="adj5" fmla="val 10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0254C-B8DA-6B50-30D5-1E0F474C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5105C-82CD-7C64-17B2-8F0D387F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83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1D convolution</a:t>
            </a:r>
            <a:endParaRPr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8FF71B-13DD-4A3A-7ECA-CB4858F962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 q=0; q&lt;Q; q++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for( s=0; s&lt;S; s++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pt-B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O[q]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t-BR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I[q+s]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W[s]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5A1756-9537-B4EF-6DCD-D0741C3D49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 s=0; s&lt;S; s++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for( q=0; q&lt;Q; q++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pt-B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O[q]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t-BR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I[q+s] 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W[s]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7492BE-7DD9-ADB4-9EFF-85EDB3496C0C}"/>
              </a:ext>
            </a:extLst>
          </p:cNvPr>
          <p:cNvGrpSpPr/>
          <p:nvPr/>
        </p:nvGrpSpPr>
        <p:grpSpPr>
          <a:xfrm>
            <a:off x="1261094" y="4470692"/>
            <a:ext cx="9669854" cy="1545105"/>
            <a:chOff x="784578" y="4470692"/>
            <a:chExt cx="9669854" cy="1545105"/>
          </a:xfrm>
        </p:grpSpPr>
        <p:pic>
          <p:nvPicPr>
            <p:cNvPr id="4" name="Picture 3" descr="3.png"/>
            <p:cNvPicPr>
              <a:picLocks noChangeAspect="1"/>
            </p:cNvPicPr>
            <p:nvPr/>
          </p:nvPicPr>
          <p:blipFill rotWithShape="1">
            <a:blip r:embed="rId2"/>
            <a:srcRect l="5992" t="11969" r="18228" b="76391"/>
            <a:stretch/>
          </p:blipFill>
          <p:spPr>
            <a:xfrm>
              <a:off x="784578" y="4932359"/>
              <a:ext cx="9669854" cy="62177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FEB82C-5BCF-BCE5-66E3-CB1B7D47F6C8}"/>
                </a:ext>
              </a:extLst>
            </p:cNvPr>
            <p:cNvSpPr txBox="1"/>
            <p:nvPr/>
          </p:nvSpPr>
          <p:spPr>
            <a:xfrm>
              <a:off x="9106538" y="4470693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Output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B36079-D65F-7190-015B-EFF4FC0565F0}"/>
                </a:ext>
              </a:extLst>
            </p:cNvPr>
            <p:cNvSpPr txBox="1"/>
            <p:nvPr/>
          </p:nvSpPr>
          <p:spPr>
            <a:xfrm>
              <a:off x="5463822" y="4470692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Weight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CF7509-778E-2AEC-2BF5-9A6EAB59665F}"/>
                </a:ext>
              </a:extLst>
            </p:cNvPr>
            <p:cNvSpPr txBox="1"/>
            <p:nvPr/>
          </p:nvSpPr>
          <p:spPr>
            <a:xfrm>
              <a:off x="1422047" y="4470694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Input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7809BE-AC21-9AE1-27A6-42D34237C251}"/>
                </a:ext>
              </a:extLst>
            </p:cNvPr>
            <p:cNvSpPr txBox="1"/>
            <p:nvPr/>
          </p:nvSpPr>
          <p:spPr>
            <a:xfrm>
              <a:off x="1422047" y="5554132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×U</a:t>
              </a:r>
              <a:endParaRPr lang="en-GB" sz="2400" dirty="0">
                <a:solidFill>
                  <a:schemeClr val="accent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43F808-05D0-2A65-FFEF-3F8CE1028ACE}"/>
                </a:ext>
              </a:extLst>
            </p:cNvPr>
            <p:cNvSpPr txBox="1"/>
            <p:nvPr/>
          </p:nvSpPr>
          <p:spPr>
            <a:xfrm>
              <a:off x="5463822" y="5554131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×S</a:t>
              </a:r>
              <a:endParaRPr lang="en-GB" sz="2400" dirty="0">
                <a:solidFill>
                  <a:schemeClr val="accent4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5E9241-A266-48B6-D1C0-6A66F295C5E8}"/>
                </a:ext>
              </a:extLst>
            </p:cNvPr>
            <p:cNvSpPr txBox="1"/>
            <p:nvPr/>
          </p:nvSpPr>
          <p:spPr>
            <a:xfrm>
              <a:off x="9106538" y="5554130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×Q</a:t>
              </a:r>
              <a:endParaRPr lang="en-GB" sz="2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2" name="Arrow: U-Turn 21">
            <a:extLst>
              <a:ext uri="{FF2B5EF4-FFF2-40B4-BE49-F238E27FC236}">
                <a16:creationId xmlns:a16="http://schemas.microsoft.com/office/drawing/2014/main" id="{A6B37264-7CC6-F643-13E8-5C69B19404A7}"/>
              </a:ext>
            </a:extLst>
          </p:cNvPr>
          <p:cNvSpPr/>
          <p:nvPr/>
        </p:nvSpPr>
        <p:spPr>
          <a:xfrm rot="16200000">
            <a:off x="5998659" y="2246639"/>
            <a:ext cx="461665" cy="1127965"/>
          </a:xfrm>
          <a:prstGeom prst="uturnArrow">
            <a:avLst>
              <a:gd name="adj1" fmla="val 23876"/>
              <a:gd name="adj2" fmla="val 25000"/>
              <a:gd name="adj3" fmla="val 25000"/>
              <a:gd name="adj4" fmla="val 39847"/>
              <a:gd name="adj5" fmla="val 462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U-Turn 22">
            <a:extLst>
              <a:ext uri="{FF2B5EF4-FFF2-40B4-BE49-F238E27FC236}">
                <a16:creationId xmlns:a16="http://schemas.microsoft.com/office/drawing/2014/main" id="{6A4268BD-2BF3-DA58-6DEE-4174DF835FEE}"/>
              </a:ext>
            </a:extLst>
          </p:cNvPr>
          <p:cNvSpPr/>
          <p:nvPr/>
        </p:nvSpPr>
        <p:spPr>
          <a:xfrm rot="5400000">
            <a:off x="9587129" y="2295345"/>
            <a:ext cx="461665" cy="1127965"/>
          </a:xfrm>
          <a:prstGeom prst="uturnArrow">
            <a:avLst>
              <a:gd name="adj1" fmla="val 23876"/>
              <a:gd name="adj2" fmla="val 25000"/>
              <a:gd name="adj3" fmla="val 25000"/>
              <a:gd name="adj4" fmla="val 39847"/>
              <a:gd name="adj5" fmla="val 462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5D6714E-3656-F5CE-5CA5-3058E613B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>
            <a:normAutofit/>
          </a:bodyPr>
          <a:lstStyle/>
          <a:p>
            <a:r>
              <a:rPr lang="en-GB" sz="2100" dirty="0"/>
              <a:t>Output Stationary (OS)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6A963-6DAD-2DF9-6FF2-2970C6DE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B5359-5D8F-4A84-2DC3-42E6F0E4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0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1D convolution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1D216B-DDC7-0E39-E67A-084591F71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Output Stationary (OS)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8FF71B-13DD-4A3A-7ECA-CB4858F962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 q=0; q&lt;Q; q++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for( s=0; s&lt;S; s++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pt-B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O[q]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t-BR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I[q+s]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W[s]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55621D-1137-47A4-C8A0-558945F1A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Weight Stationary (WS)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5A1756-9537-B4EF-6DCD-D0741C3D49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 s=0; s&lt;S; s++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for( q=0; q&lt;Q; q++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pt-B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O[q]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t-BR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I[q+s] 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W[s]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7492BE-7DD9-ADB4-9EFF-85EDB3496C0C}"/>
              </a:ext>
            </a:extLst>
          </p:cNvPr>
          <p:cNvGrpSpPr/>
          <p:nvPr/>
        </p:nvGrpSpPr>
        <p:grpSpPr>
          <a:xfrm>
            <a:off x="1261094" y="4470692"/>
            <a:ext cx="9669854" cy="1545105"/>
            <a:chOff x="784578" y="4470692"/>
            <a:chExt cx="9669854" cy="1545105"/>
          </a:xfrm>
        </p:grpSpPr>
        <p:pic>
          <p:nvPicPr>
            <p:cNvPr id="4" name="Picture 3" descr="3.png"/>
            <p:cNvPicPr>
              <a:picLocks noChangeAspect="1"/>
            </p:cNvPicPr>
            <p:nvPr/>
          </p:nvPicPr>
          <p:blipFill rotWithShape="1">
            <a:blip r:embed="rId2"/>
            <a:srcRect l="5992" t="11969" r="18228" b="76391"/>
            <a:stretch/>
          </p:blipFill>
          <p:spPr>
            <a:xfrm>
              <a:off x="784578" y="4932359"/>
              <a:ext cx="9669854" cy="62177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FEB82C-5BCF-BCE5-66E3-CB1B7D47F6C8}"/>
                </a:ext>
              </a:extLst>
            </p:cNvPr>
            <p:cNvSpPr txBox="1"/>
            <p:nvPr/>
          </p:nvSpPr>
          <p:spPr>
            <a:xfrm>
              <a:off x="9106538" y="4470693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Output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B36079-D65F-7190-015B-EFF4FC0565F0}"/>
                </a:ext>
              </a:extLst>
            </p:cNvPr>
            <p:cNvSpPr txBox="1"/>
            <p:nvPr/>
          </p:nvSpPr>
          <p:spPr>
            <a:xfrm>
              <a:off x="5463822" y="4470692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Weight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CF7509-778E-2AEC-2BF5-9A6EAB59665F}"/>
                </a:ext>
              </a:extLst>
            </p:cNvPr>
            <p:cNvSpPr txBox="1"/>
            <p:nvPr/>
          </p:nvSpPr>
          <p:spPr>
            <a:xfrm>
              <a:off x="1422047" y="4470694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</a:rPr>
                <a:t>Input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7809BE-AC21-9AE1-27A6-42D34237C251}"/>
                </a:ext>
              </a:extLst>
            </p:cNvPr>
            <p:cNvSpPr txBox="1"/>
            <p:nvPr/>
          </p:nvSpPr>
          <p:spPr>
            <a:xfrm>
              <a:off x="1422047" y="5554132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×U</a:t>
              </a:r>
              <a:endParaRPr lang="en-GB" sz="2400" dirty="0">
                <a:solidFill>
                  <a:schemeClr val="accent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43F808-05D0-2A65-FFEF-3F8CE1028ACE}"/>
                </a:ext>
              </a:extLst>
            </p:cNvPr>
            <p:cNvSpPr txBox="1"/>
            <p:nvPr/>
          </p:nvSpPr>
          <p:spPr>
            <a:xfrm>
              <a:off x="5463822" y="5554131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×S</a:t>
              </a:r>
              <a:endParaRPr lang="en-GB" sz="2400" dirty="0">
                <a:solidFill>
                  <a:schemeClr val="accent4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5E9241-A266-48B6-D1C0-6A66F295C5E8}"/>
                </a:ext>
              </a:extLst>
            </p:cNvPr>
            <p:cNvSpPr txBox="1"/>
            <p:nvPr/>
          </p:nvSpPr>
          <p:spPr>
            <a:xfrm>
              <a:off x="9106538" y="5554130"/>
              <a:ext cx="1264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×Q</a:t>
              </a:r>
              <a:endParaRPr lang="en-GB" sz="2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5" name="Arrow: U-Turn 4">
            <a:extLst>
              <a:ext uri="{FF2B5EF4-FFF2-40B4-BE49-F238E27FC236}">
                <a16:creationId xmlns:a16="http://schemas.microsoft.com/office/drawing/2014/main" id="{C19BB1DD-8600-B5DD-836C-445D8D23FA28}"/>
              </a:ext>
            </a:extLst>
          </p:cNvPr>
          <p:cNvSpPr/>
          <p:nvPr/>
        </p:nvSpPr>
        <p:spPr>
          <a:xfrm rot="16200000">
            <a:off x="5998659" y="2246639"/>
            <a:ext cx="461665" cy="1127965"/>
          </a:xfrm>
          <a:prstGeom prst="uturnArrow">
            <a:avLst>
              <a:gd name="adj1" fmla="val 23876"/>
              <a:gd name="adj2" fmla="val 25000"/>
              <a:gd name="adj3" fmla="val 25000"/>
              <a:gd name="adj4" fmla="val 39847"/>
              <a:gd name="adj5" fmla="val 462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U-Turn 15">
            <a:extLst>
              <a:ext uri="{FF2B5EF4-FFF2-40B4-BE49-F238E27FC236}">
                <a16:creationId xmlns:a16="http://schemas.microsoft.com/office/drawing/2014/main" id="{EAD97E59-A9BB-064F-14B2-6C337451A405}"/>
              </a:ext>
            </a:extLst>
          </p:cNvPr>
          <p:cNvSpPr/>
          <p:nvPr/>
        </p:nvSpPr>
        <p:spPr>
          <a:xfrm rot="5400000">
            <a:off x="9587129" y="2295345"/>
            <a:ext cx="461665" cy="1127965"/>
          </a:xfrm>
          <a:prstGeom prst="uturnArrow">
            <a:avLst>
              <a:gd name="adj1" fmla="val 23876"/>
              <a:gd name="adj2" fmla="val 25000"/>
              <a:gd name="adj3" fmla="val 25000"/>
              <a:gd name="adj4" fmla="val 39847"/>
              <a:gd name="adj5" fmla="val 462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BF969B3A-4B9D-E0F3-262B-2B7963F5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16BB382-78D6-0A15-2C72-6FB0DAF0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39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94572-803F-2610-A553-EB5F6A24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Weight Stationary</a:t>
            </a:r>
            <a:r>
              <a:rPr lang="en-GB" dirty="0"/>
              <a:t>: Temporal reuse</a:t>
            </a:r>
            <a:endParaRPr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840ED2B-F639-51F6-02CB-9D06A52BCD0A}"/>
              </a:ext>
            </a:extLst>
          </p:cNvPr>
          <p:cNvSpPr txBox="1">
            <a:spLocks/>
          </p:cNvSpPr>
          <p:nvPr/>
        </p:nvSpPr>
        <p:spPr>
          <a:xfrm>
            <a:off x="7604774" y="1168390"/>
            <a:ext cx="4588195" cy="15878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 s=0; s&lt;S; s++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for( q=0; q&lt;Q; q++ ){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pt-B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O[q]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t-BR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I[q+s] 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W[s]</a:t>
            </a: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pt-BR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b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t-B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14" descr="Calendar&#10;&#10;Description automatically generated with low confidence">
            <a:extLst>
              <a:ext uri="{FF2B5EF4-FFF2-40B4-BE49-F238E27FC236}">
                <a16:creationId xmlns:a16="http://schemas.microsoft.com/office/drawing/2014/main" id="{F50F53D5-923B-4777-0206-1B24E27B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530" y="2769214"/>
            <a:ext cx="8648939" cy="4088786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B0A7B01-C529-C951-4F89-C369B7D24A0A}"/>
              </a:ext>
            </a:extLst>
          </p:cNvPr>
          <p:cNvGrpSpPr/>
          <p:nvPr/>
        </p:nvGrpSpPr>
        <p:grpSpPr>
          <a:xfrm>
            <a:off x="108552" y="1395352"/>
            <a:ext cx="6823726" cy="1133884"/>
            <a:chOff x="784578" y="4470692"/>
            <a:chExt cx="9669854" cy="1606818"/>
          </a:xfrm>
        </p:grpSpPr>
        <p:pic>
          <p:nvPicPr>
            <p:cNvPr id="17" name="Picture 16" descr="3.png">
              <a:extLst>
                <a:ext uri="{FF2B5EF4-FFF2-40B4-BE49-F238E27FC236}">
                  <a16:creationId xmlns:a16="http://schemas.microsoft.com/office/drawing/2014/main" id="{914B597E-77DD-3E5F-2EAA-A1923466C2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92" t="11969" r="18228" b="76391"/>
            <a:stretch/>
          </p:blipFill>
          <p:spPr>
            <a:xfrm>
              <a:off x="784578" y="4932359"/>
              <a:ext cx="9669854" cy="62177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251450-D8AE-1815-B077-0B0294EC3460}"/>
                </a:ext>
              </a:extLst>
            </p:cNvPr>
            <p:cNvSpPr txBox="1"/>
            <p:nvPr/>
          </p:nvSpPr>
          <p:spPr>
            <a:xfrm>
              <a:off x="9106539" y="4470693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Output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3A321B-7547-5FAC-CA9C-1C95C752781F}"/>
                </a:ext>
              </a:extLst>
            </p:cNvPr>
            <p:cNvSpPr txBox="1"/>
            <p:nvPr/>
          </p:nvSpPr>
          <p:spPr>
            <a:xfrm>
              <a:off x="5463822" y="4470692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Weight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3837FD-2CF1-A626-5F4C-94A8ECDC4EF6}"/>
                </a:ext>
              </a:extLst>
            </p:cNvPr>
            <p:cNvSpPr txBox="1"/>
            <p:nvPr/>
          </p:nvSpPr>
          <p:spPr>
            <a:xfrm>
              <a:off x="1422047" y="4470693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Input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33F91D-7075-19AC-E6BD-EE268D04F2FA}"/>
                </a:ext>
              </a:extLst>
            </p:cNvPr>
            <p:cNvSpPr txBox="1"/>
            <p:nvPr/>
          </p:nvSpPr>
          <p:spPr>
            <a:xfrm>
              <a:off x="1422047" y="5554132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×T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A49B78-7368-31D4-568D-46857DCDE0AD}"/>
                </a:ext>
              </a:extLst>
            </p:cNvPr>
            <p:cNvSpPr txBox="1"/>
            <p:nvPr/>
          </p:nvSpPr>
          <p:spPr>
            <a:xfrm>
              <a:off x="5463822" y="5554130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×S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00DEC9-8452-8CD4-E3D3-28356D350652}"/>
                </a:ext>
              </a:extLst>
            </p:cNvPr>
            <p:cNvSpPr txBox="1"/>
            <p:nvPr/>
          </p:nvSpPr>
          <p:spPr>
            <a:xfrm>
              <a:off x="9106539" y="5554130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×Q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78ECF8D-5418-9471-90EB-EF5297D8AC24}"/>
              </a:ext>
            </a:extLst>
          </p:cNvPr>
          <p:cNvSpPr/>
          <p:nvPr/>
        </p:nvSpPr>
        <p:spPr>
          <a:xfrm>
            <a:off x="9068586" y="4106219"/>
            <a:ext cx="682192" cy="19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C723C1-CA65-2456-68F0-6CFB5D60EDE6}"/>
              </a:ext>
            </a:extLst>
          </p:cNvPr>
          <p:cNvSpPr txBox="1"/>
          <p:nvPr/>
        </p:nvSpPr>
        <p:spPr>
          <a:xfrm>
            <a:off x="7989219" y="3573851"/>
            <a:ext cx="154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Each weight used repeatedly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341D6-8640-8F89-2C46-D4E3D62C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09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Weight Stationary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D1E164-89FE-D875-BCBE-1ACC1862F526}"/>
              </a:ext>
            </a:extLst>
          </p:cNvPr>
          <p:cNvGrpSpPr>
            <a:grpSpLocks noChangeAspect="1"/>
          </p:cNvGrpSpPr>
          <p:nvPr/>
        </p:nvGrpSpPr>
        <p:grpSpPr>
          <a:xfrm>
            <a:off x="6561763" y="1149024"/>
            <a:ext cx="5400000" cy="4559952"/>
            <a:chOff x="1351903" y="943087"/>
            <a:chExt cx="6791777" cy="573521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FB199B-7C1A-3C13-EC8C-2F7E4707F126}"/>
                </a:ext>
              </a:extLst>
            </p:cNvPr>
            <p:cNvSpPr/>
            <p:nvPr/>
          </p:nvSpPr>
          <p:spPr>
            <a:xfrm>
              <a:off x="4961465" y="943087"/>
              <a:ext cx="2292439" cy="7324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Input Activation</a:t>
              </a:r>
              <a:br>
                <a:rPr lang="en-GB" sz="1200" dirty="0"/>
              </a:br>
              <a:r>
                <a:rPr lang="en-GB" sz="1200" dirty="0"/>
                <a:t>from Cache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F39729-C893-442D-274F-1B0E622126F5}"/>
                </a:ext>
              </a:extLst>
            </p:cNvPr>
            <p:cNvSpPr/>
            <p:nvPr/>
          </p:nvSpPr>
          <p:spPr>
            <a:xfrm>
              <a:off x="1351903" y="3454773"/>
              <a:ext cx="2292439" cy="73245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Weight</a:t>
              </a:r>
              <a:br>
                <a:rPr lang="en-GB" sz="1200" dirty="0"/>
              </a:br>
              <a:r>
                <a:rPr lang="en-GB" sz="1200" dirty="0"/>
                <a:t>from Cache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4CF2A9-4EC2-874D-DDE8-A849AB820683}"/>
                </a:ext>
              </a:extLst>
            </p:cNvPr>
            <p:cNvSpPr/>
            <p:nvPr/>
          </p:nvSpPr>
          <p:spPr>
            <a:xfrm>
              <a:off x="4961464" y="5945846"/>
              <a:ext cx="2292439" cy="73245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99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Output Activation</a:t>
              </a:r>
              <a:br>
                <a:rPr lang="en-GB" sz="1200" dirty="0"/>
              </a:br>
              <a:r>
                <a:rPr lang="en-GB" sz="1200" dirty="0"/>
                <a:t>to/from Cache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C70C63-623D-3900-7808-4A838435C205}"/>
                </a:ext>
              </a:extLst>
            </p:cNvPr>
            <p:cNvSpPr/>
            <p:nvPr/>
          </p:nvSpPr>
          <p:spPr>
            <a:xfrm>
              <a:off x="5530284" y="2390958"/>
              <a:ext cx="1161244" cy="411410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1FB977-901E-84E0-A025-CB865147B455}"/>
                </a:ext>
              </a:extLst>
            </p:cNvPr>
            <p:cNvSpPr/>
            <p:nvPr/>
          </p:nvSpPr>
          <p:spPr>
            <a:xfrm rot="16200000">
              <a:off x="4141564" y="3615297"/>
              <a:ext cx="1161244" cy="41141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Register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78DA0E4-862A-192B-2DAA-8629C86910F6}"/>
                </a:ext>
              </a:extLst>
            </p:cNvPr>
            <p:cNvSpPr/>
            <p:nvPr/>
          </p:nvSpPr>
          <p:spPr>
            <a:xfrm>
              <a:off x="5530284" y="4855900"/>
              <a:ext cx="1158023" cy="419313"/>
            </a:xfrm>
            <a:prstGeom prst="rect">
              <a:avLst/>
            </a:prstGeom>
            <a:noFill/>
            <a:ln>
              <a:solidFill>
                <a:srgbClr val="9900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A866EAE-E449-A06A-CC3E-E1879315B7C3}"/>
                </a:ext>
              </a:extLst>
            </p:cNvPr>
            <p:cNvSpPr/>
            <p:nvPr/>
          </p:nvSpPr>
          <p:spPr>
            <a:xfrm>
              <a:off x="5527061" y="3240381"/>
              <a:ext cx="1161244" cy="116124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MAC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3CF5D3A-5568-9AB9-9378-9C2A93F87FCA}"/>
                </a:ext>
              </a:extLst>
            </p:cNvPr>
            <p:cNvCxnSpPr>
              <a:cxnSpLocks/>
              <a:stCxn id="16" idx="2"/>
              <a:endCxn id="27" idx="0"/>
            </p:cNvCxnSpPr>
            <p:nvPr/>
          </p:nvCxnSpPr>
          <p:spPr>
            <a:xfrm flipH="1">
              <a:off x="6107683" y="1675547"/>
              <a:ext cx="2" cy="1564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402B8C1-1D1B-B574-5A80-00DBECA68A37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5697121" y="4231565"/>
              <a:ext cx="0" cy="17142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091F4FA-CF05-DA66-AB43-909A70E81774}"/>
                </a:ext>
              </a:extLst>
            </p:cNvPr>
            <p:cNvCxnSpPr>
              <a:cxnSpLocks/>
              <a:stCxn id="17" idx="3"/>
              <a:endCxn id="22" idx="0"/>
            </p:cNvCxnSpPr>
            <p:nvPr/>
          </p:nvCxnSpPr>
          <p:spPr>
            <a:xfrm flipV="1">
              <a:off x="3644342" y="3821001"/>
              <a:ext cx="872140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2ADD04-09D7-DFA1-AF4F-8686467C741B}"/>
                </a:ext>
              </a:extLst>
            </p:cNvPr>
            <p:cNvSpPr/>
            <p:nvPr/>
          </p:nvSpPr>
          <p:spPr>
            <a:xfrm>
              <a:off x="4028442" y="2024393"/>
              <a:ext cx="4115238" cy="3593219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sz="1200" dirty="0">
                  <a:solidFill>
                    <a:schemeClr val="accent4"/>
                  </a:solidFill>
                </a:rPr>
                <a:t>ALU</a:t>
              </a:r>
            </a:p>
            <a:p>
              <a:pPr algn="r"/>
              <a:r>
                <a:rPr lang="en-GB" sz="1200" dirty="0">
                  <a:solidFill>
                    <a:schemeClr val="accent4"/>
                  </a:solidFill>
                </a:rPr>
                <a:t>or</a:t>
              </a:r>
            </a:p>
            <a:p>
              <a:pPr algn="r"/>
              <a:r>
                <a:rPr lang="en-GB" sz="1200" dirty="0">
                  <a:solidFill>
                    <a:schemeClr val="accent4"/>
                  </a:solidFill>
                </a:rPr>
                <a:t>Processing</a:t>
              </a:r>
              <a:br>
                <a:rPr lang="en-GB" sz="1200" dirty="0">
                  <a:solidFill>
                    <a:schemeClr val="accent4"/>
                  </a:solidFill>
                </a:rPr>
              </a:br>
              <a:r>
                <a:rPr lang="en-GB" sz="1200" dirty="0">
                  <a:solidFill>
                    <a:schemeClr val="accent4"/>
                  </a:solidFill>
                </a:rPr>
                <a:t>element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615CF3F-60F0-96EE-A7CA-94F9F36AC0C4}"/>
                </a:ext>
              </a:extLst>
            </p:cNvPr>
            <p:cNvCxnSpPr>
              <a:cxnSpLocks/>
              <a:endCxn id="27" idx="5"/>
            </p:cNvCxnSpPr>
            <p:nvPr/>
          </p:nvCxnSpPr>
          <p:spPr>
            <a:xfrm flipV="1">
              <a:off x="6518246" y="4231565"/>
              <a:ext cx="0" cy="17142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B58A132-C7CE-9CFE-7843-5CE9241C80C1}"/>
                </a:ext>
              </a:extLst>
            </p:cNvPr>
            <p:cNvCxnSpPr>
              <a:cxnSpLocks/>
              <a:stCxn id="22" idx="2"/>
              <a:endCxn id="27" idx="2"/>
            </p:cNvCxnSpPr>
            <p:nvPr/>
          </p:nvCxnSpPr>
          <p:spPr>
            <a:xfrm>
              <a:off x="4927891" y="3821001"/>
              <a:ext cx="599171" cy="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ADB1C9-00DC-07E0-4373-F1962E3ECF25}"/>
              </a:ext>
            </a:extLst>
          </p:cNvPr>
          <p:cNvGrpSpPr/>
          <p:nvPr/>
        </p:nvGrpSpPr>
        <p:grpSpPr>
          <a:xfrm>
            <a:off x="186903" y="1516519"/>
            <a:ext cx="6150861" cy="3854650"/>
            <a:chOff x="186903" y="1690690"/>
            <a:chExt cx="6150861" cy="38546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014E9B-9B3E-CF93-3969-7BE400EBE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3381"/>
            <a:stretch/>
          </p:blipFill>
          <p:spPr>
            <a:xfrm>
              <a:off x="187778" y="3763624"/>
              <a:ext cx="6149986" cy="17817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13.png">
              <a:extLst>
                <a:ext uri="{FF2B5EF4-FFF2-40B4-BE49-F238E27FC236}">
                  <a16:creationId xmlns:a16="http://schemas.microsoft.com/office/drawing/2014/main" id="{7D30355C-F4D0-E743-E9B3-2B5DDCA8D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36741" r="823" b="36586"/>
            <a:stretch/>
          </p:blipFill>
          <p:spPr>
            <a:xfrm>
              <a:off x="187778" y="1690690"/>
              <a:ext cx="6135126" cy="1091198"/>
            </a:xfrm>
            <a:prstGeom prst="rect">
              <a:avLst/>
            </a:prstGeom>
          </p:spPr>
        </p:pic>
        <p:pic>
          <p:nvPicPr>
            <p:cNvPr id="8" name="Picture 7" descr="13.png">
              <a:extLst>
                <a:ext uri="{FF2B5EF4-FFF2-40B4-BE49-F238E27FC236}">
                  <a16:creationId xmlns:a16="http://schemas.microsoft.com/office/drawing/2014/main" id="{F34BAD31-58FE-9553-DE3D-3B2BBFE6B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73414" r="823" b="6699"/>
            <a:stretch/>
          </p:blipFill>
          <p:spPr>
            <a:xfrm>
              <a:off x="186903" y="2781888"/>
              <a:ext cx="6135126" cy="813623"/>
            </a:xfrm>
            <a:prstGeom prst="rect">
              <a:avLst/>
            </a:prstGeom>
          </p:spPr>
        </p:pic>
      </p:grp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90724A46-F240-FF70-6605-A395EAC1314E}"/>
              </a:ext>
            </a:extLst>
          </p:cNvPr>
          <p:cNvSpPr/>
          <p:nvPr/>
        </p:nvSpPr>
        <p:spPr>
          <a:xfrm rot="5400000" flipH="1">
            <a:off x="4718252" y="2371994"/>
            <a:ext cx="461665" cy="471445"/>
          </a:xfrm>
          <a:prstGeom prst="uturnArrow">
            <a:avLst>
              <a:gd name="adj1" fmla="val 23876"/>
              <a:gd name="adj2" fmla="val 25000"/>
              <a:gd name="adj3" fmla="val 25000"/>
              <a:gd name="adj4" fmla="val 39847"/>
              <a:gd name="adj5" fmla="val 10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U-Turn 12">
            <a:extLst>
              <a:ext uri="{FF2B5EF4-FFF2-40B4-BE49-F238E27FC236}">
                <a16:creationId xmlns:a16="http://schemas.microsoft.com/office/drawing/2014/main" id="{2B4F54D9-50CC-D581-6C8A-8839E5F1205B}"/>
              </a:ext>
            </a:extLst>
          </p:cNvPr>
          <p:cNvSpPr/>
          <p:nvPr/>
        </p:nvSpPr>
        <p:spPr>
          <a:xfrm rot="5400000" flipH="1">
            <a:off x="5533057" y="3663112"/>
            <a:ext cx="461665" cy="471445"/>
          </a:xfrm>
          <a:prstGeom prst="uturnArrow">
            <a:avLst>
              <a:gd name="adj1" fmla="val 23876"/>
              <a:gd name="adj2" fmla="val 25000"/>
              <a:gd name="adj3" fmla="val 25000"/>
              <a:gd name="adj4" fmla="val 39847"/>
              <a:gd name="adj5" fmla="val 10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69B87-6A6B-DA0B-6BEE-6746AFC0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8D9AA-7A94-8153-19C4-11FF5FE6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0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DFFDB-AD59-AE04-89E9-B229099F3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Sequential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AA987-6B9A-7A9B-AFE0-C3958F02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1D2B624-8CF9-40EA-8636-AF33AF97FD44}" type="slidenum">
              <a:rPr lang="en-GB">
                <a:solidFill>
                  <a:prstClr val="white"/>
                </a:solidFill>
                <a:latin typeface="Calibri" panose="020F0502020204030204"/>
              </a:rPr>
              <a:pPr defTabSz="914400">
                <a:defRPr/>
              </a:pPr>
              <a:t>5</a:t>
            </a:fld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E4D4A16-96F0-C249-6DFB-C894151D4093}"/>
              </a:ext>
            </a:extLst>
          </p:cNvPr>
          <p:cNvSpPr/>
          <p:nvPr/>
        </p:nvSpPr>
        <p:spPr>
          <a:xfrm flipH="1">
            <a:off x="1484290" y="1671092"/>
            <a:ext cx="1227328" cy="51164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4" name="Content Placeholder 3">
            <a:extLst>
              <a:ext uri="{FF2B5EF4-FFF2-40B4-BE49-F238E27FC236}">
                <a16:creationId xmlns:a16="http://schemas.microsoft.com/office/drawing/2014/main" id="{1C631570-5D9E-1DB6-9AE3-CBD9E1049060}"/>
              </a:ext>
            </a:extLst>
          </p:cNvPr>
          <p:cNvGraphicFramePr>
            <a:graphicFrameLocks/>
          </p:cNvGraphicFramePr>
          <p:nvPr/>
        </p:nvGraphicFramePr>
        <p:xfrm>
          <a:off x="2711620" y="1671092"/>
          <a:ext cx="7499180" cy="5116408"/>
        </p:xfrm>
        <a:graphic>
          <a:graphicData uri="http://schemas.openxmlformats.org/drawingml/2006/table">
            <a:tbl>
              <a:tblPr firstRow="1" bandRow="1"/>
              <a:tblGrid>
                <a:gridCol w="749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52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6pm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7pm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8pm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9pm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10pm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11pm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12pm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01am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02am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03am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5" name="Picture 64">
            <a:extLst>
              <a:ext uri="{FF2B5EF4-FFF2-40B4-BE49-F238E27FC236}">
                <a16:creationId xmlns:a16="http://schemas.microsoft.com/office/drawing/2014/main" id="{E516451A-60AA-D98B-22D8-F3D6AC652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2119966"/>
            <a:ext cx="1176089" cy="102897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DF66527-C9E0-22AF-DF9A-17148181E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354533"/>
            <a:ext cx="1176089" cy="102897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E9B2DD8-999B-6B1A-734A-6142DE498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17092"/>
            <a:ext cx="1176089" cy="102897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4CE6002-3693-FBA6-58E5-430CF5F73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5720366"/>
            <a:ext cx="1176089" cy="1028974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A582E49C-CF68-EFAE-2A3F-B6B146BA5CF0}"/>
              </a:ext>
            </a:extLst>
          </p:cNvPr>
          <p:cNvGrpSpPr/>
          <p:nvPr/>
        </p:nvGrpSpPr>
        <p:grpSpPr>
          <a:xfrm>
            <a:off x="2722923" y="2073187"/>
            <a:ext cx="2970705" cy="1080000"/>
            <a:chOff x="1198921" y="1980153"/>
            <a:chExt cx="2970705" cy="108000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CCF75045-417D-EC9E-9AFC-2F0DD7272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626" y="2039913"/>
              <a:ext cx="720000" cy="96048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5EB820E-C484-BA34-0F95-37B2CD1C1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921" y="2031966"/>
              <a:ext cx="720000" cy="959544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BEB983F1-1F77-0BD4-629C-4366EC8A6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144" y="2019249"/>
              <a:ext cx="720000" cy="946897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9D27C71-9D56-1BEE-5F4D-75133D88B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648" y="1980153"/>
              <a:ext cx="720000" cy="1080000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79768C3E-E911-93CD-81FF-E4BDB4D2A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20" y="3344081"/>
            <a:ext cx="720000" cy="96048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2713443-8F9B-0DDC-E8B2-D96716DECD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15" y="3336134"/>
            <a:ext cx="720000" cy="9595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CA90D54-20CD-E63F-EC12-66D91B6189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38" y="3323418"/>
            <a:ext cx="720000" cy="94689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A1A0805-C65E-B3DD-3E9E-ED4C84E6C4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42" y="3284321"/>
            <a:ext cx="720000" cy="10800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F41170E-67E4-1253-5EF6-A67D0611F1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35" y="4547268"/>
            <a:ext cx="720000" cy="95954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0D9F060-A16D-8B9B-DAB4-15AC82EC72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58" y="4534552"/>
            <a:ext cx="720000" cy="946897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9599F50F-84B1-5747-820C-525C9D00EDD5}"/>
              </a:ext>
            </a:extLst>
          </p:cNvPr>
          <p:cNvSpPr txBox="1"/>
          <p:nvPr/>
        </p:nvSpPr>
        <p:spPr>
          <a:xfrm>
            <a:off x="2339635" y="2879201"/>
            <a:ext cx="7499179" cy="1111847"/>
          </a:xfrm>
          <a:prstGeom prst="rect">
            <a:avLst/>
          </a:prstGeom>
          <a:solidFill>
            <a:srgbClr val="FF0000">
              <a:alpha val="7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That would just be stupid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DB91DBB-383A-2DC3-F3C6-8A4077F3339E}"/>
              </a:ext>
            </a:extLst>
          </p:cNvPr>
          <p:cNvSpPr txBox="1"/>
          <p:nvPr/>
        </p:nvSpPr>
        <p:spPr>
          <a:xfrm>
            <a:off x="3582380" y="4415036"/>
            <a:ext cx="5028220" cy="469612"/>
          </a:xfrm>
          <a:prstGeom prst="rect">
            <a:avLst/>
          </a:prstGeom>
          <a:solidFill>
            <a:srgbClr val="FF0000">
              <a:alpha val="7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But this is essentially what a CPU does</a:t>
            </a:r>
          </a:p>
        </p:txBody>
      </p:sp>
    </p:spTree>
    <p:extLst>
      <p:ext uri="{BB962C8B-B14F-4D97-AF65-F5344CB8AC3E}">
        <p14:creationId xmlns:p14="http://schemas.microsoft.com/office/powerpoint/2010/main" val="2876468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 course, a third option: Input Stationary</a:t>
            </a:r>
            <a:endParaRPr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AB2A3ED-D0A0-DF6E-1E39-42E178B53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71989"/>
            <a:ext cx="5181600" cy="362088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for( q=0; q&lt;Q; q++ ){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for( s=0; s&lt;S; s++ ){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O[q]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+=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I[q+s]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*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W[s];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}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1800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for( u=0; u&lt;U; u++ ){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for( s=0; s&lt;S; s++ ){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O[u-s]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+=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I[u]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*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W[s];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}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D1E164-89FE-D875-BCBE-1ACC1862F526}"/>
              </a:ext>
            </a:extLst>
          </p:cNvPr>
          <p:cNvGrpSpPr>
            <a:grpSpLocks noChangeAspect="1"/>
          </p:cNvGrpSpPr>
          <p:nvPr/>
        </p:nvGrpSpPr>
        <p:grpSpPr>
          <a:xfrm>
            <a:off x="6561764" y="1149024"/>
            <a:ext cx="5400000" cy="4559952"/>
            <a:chOff x="1351903" y="943087"/>
            <a:chExt cx="6791777" cy="573521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FB199B-7C1A-3C13-EC8C-2F7E4707F126}"/>
                </a:ext>
              </a:extLst>
            </p:cNvPr>
            <p:cNvSpPr/>
            <p:nvPr/>
          </p:nvSpPr>
          <p:spPr>
            <a:xfrm>
              <a:off x="4961465" y="943087"/>
              <a:ext cx="2292439" cy="7324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Input Activation</a:t>
              </a:r>
              <a:br>
                <a:rPr lang="en-GB" sz="1200" dirty="0"/>
              </a:br>
              <a:r>
                <a:rPr lang="en-GB" sz="1200" dirty="0"/>
                <a:t>from Cache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F39729-C893-442D-274F-1B0E622126F5}"/>
                </a:ext>
              </a:extLst>
            </p:cNvPr>
            <p:cNvSpPr/>
            <p:nvPr/>
          </p:nvSpPr>
          <p:spPr>
            <a:xfrm>
              <a:off x="1351903" y="3454773"/>
              <a:ext cx="2292439" cy="73245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Weight</a:t>
              </a:r>
              <a:br>
                <a:rPr lang="en-GB" sz="1200" dirty="0"/>
              </a:br>
              <a:r>
                <a:rPr lang="en-GB" sz="1200" dirty="0"/>
                <a:t>from Cache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4CF2A9-4EC2-874D-DDE8-A849AB820683}"/>
                </a:ext>
              </a:extLst>
            </p:cNvPr>
            <p:cNvSpPr/>
            <p:nvPr/>
          </p:nvSpPr>
          <p:spPr>
            <a:xfrm>
              <a:off x="4961464" y="5945846"/>
              <a:ext cx="2292439" cy="732459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99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Output Activation</a:t>
              </a:r>
              <a:br>
                <a:rPr lang="en-GB" sz="1200" dirty="0"/>
              </a:br>
              <a:r>
                <a:rPr lang="en-GB" sz="1200" dirty="0"/>
                <a:t>to/from Cache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C70C63-623D-3900-7808-4A838435C205}"/>
                </a:ext>
              </a:extLst>
            </p:cNvPr>
            <p:cNvSpPr/>
            <p:nvPr/>
          </p:nvSpPr>
          <p:spPr>
            <a:xfrm>
              <a:off x="5530284" y="2390958"/>
              <a:ext cx="1161244" cy="41141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Register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1FB977-901E-84E0-A025-CB865147B455}"/>
                </a:ext>
              </a:extLst>
            </p:cNvPr>
            <p:cNvSpPr/>
            <p:nvPr/>
          </p:nvSpPr>
          <p:spPr>
            <a:xfrm rot="16200000">
              <a:off x="4141564" y="3615297"/>
              <a:ext cx="1161244" cy="411410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78DA0E4-862A-192B-2DAA-8629C86910F6}"/>
                </a:ext>
              </a:extLst>
            </p:cNvPr>
            <p:cNvSpPr/>
            <p:nvPr/>
          </p:nvSpPr>
          <p:spPr>
            <a:xfrm>
              <a:off x="5530284" y="4855900"/>
              <a:ext cx="1158023" cy="419313"/>
            </a:xfrm>
            <a:prstGeom prst="rect">
              <a:avLst/>
            </a:prstGeom>
            <a:noFill/>
            <a:ln>
              <a:solidFill>
                <a:srgbClr val="9900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A866EAE-E449-A06A-CC3E-E1879315B7C3}"/>
                </a:ext>
              </a:extLst>
            </p:cNvPr>
            <p:cNvSpPr/>
            <p:nvPr/>
          </p:nvSpPr>
          <p:spPr>
            <a:xfrm>
              <a:off x="5527061" y="3240381"/>
              <a:ext cx="1161244" cy="116124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MAC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3CF5D3A-5568-9AB9-9378-9C2A93F87FCA}"/>
                </a:ext>
              </a:extLst>
            </p:cNvPr>
            <p:cNvCxnSpPr>
              <a:cxnSpLocks/>
              <a:stCxn id="16" idx="2"/>
              <a:endCxn id="21" idx="0"/>
            </p:cNvCxnSpPr>
            <p:nvPr/>
          </p:nvCxnSpPr>
          <p:spPr>
            <a:xfrm>
              <a:off x="6107684" y="1675546"/>
              <a:ext cx="3222" cy="7154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402B8C1-1D1B-B574-5A80-00DBECA68A37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5697121" y="4231563"/>
              <a:ext cx="0" cy="1714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091F4FA-CF05-DA66-AB43-909A70E81774}"/>
                </a:ext>
              </a:extLst>
            </p:cNvPr>
            <p:cNvCxnSpPr>
              <a:cxnSpLocks/>
              <a:stCxn id="17" idx="3"/>
              <a:endCxn id="27" idx="2"/>
            </p:cNvCxnSpPr>
            <p:nvPr/>
          </p:nvCxnSpPr>
          <p:spPr>
            <a:xfrm>
              <a:off x="3644342" y="3821003"/>
              <a:ext cx="188271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2ADD04-09D7-DFA1-AF4F-8686467C741B}"/>
                </a:ext>
              </a:extLst>
            </p:cNvPr>
            <p:cNvSpPr/>
            <p:nvPr/>
          </p:nvSpPr>
          <p:spPr>
            <a:xfrm>
              <a:off x="4028442" y="2024393"/>
              <a:ext cx="4115238" cy="3593219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sz="1200" dirty="0">
                  <a:solidFill>
                    <a:schemeClr val="accent4"/>
                  </a:solidFill>
                </a:rPr>
                <a:t>ALU</a:t>
              </a:r>
            </a:p>
            <a:p>
              <a:pPr algn="r"/>
              <a:r>
                <a:rPr lang="en-GB" sz="1200" dirty="0">
                  <a:solidFill>
                    <a:schemeClr val="accent4"/>
                  </a:solidFill>
                </a:rPr>
                <a:t>or</a:t>
              </a:r>
            </a:p>
            <a:p>
              <a:pPr algn="r"/>
              <a:r>
                <a:rPr lang="en-GB" sz="1200" dirty="0">
                  <a:solidFill>
                    <a:schemeClr val="accent4"/>
                  </a:solidFill>
                </a:rPr>
                <a:t>Processing</a:t>
              </a:r>
              <a:br>
                <a:rPr lang="en-GB" sz="1200" dirty="0">
                  <a:solidFill>
                    <a:schemeClr val="accent4"/>
                  </a:solidFill>
                </a:rPr>
              </a:br>
              <a:r>
                <a:rPr lang="en-GB" sz="1200" dirty="0">
                  <a:solidFill>
                    <a:schemeClr val="accent4"/>
                  </a:solidFill>
                </a:rPr>
                <a:t>element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615CF3F-60F0-96EE-A7CA-94F9F36AC0C4}"/>
                </a:ext>
              </a:extLst>
            </p:cNvPr>
            <p:cNvCxnSpPr>
              <a:cxnSpLocks/>
              <a:endCxn id="27" idx="5"/>
            </p:cNvCxnSpPr>
            <p:nvPr/>
          </p:nvCxnSpPr>
          <p:spPr>
            <a:xfrm flipH="1" flipV="1">
              <a:off x="6518243" y="4231563"/>
              <a:ext cx="7463" cy="173105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1874350-48AD-2062-E17F-4976EA73BF7F}"/>
                </a:ext>
              </a:extLst>
            </p:cNvPr>
            <p:cNvCxnSpPr>
              <a:cxnSpLocks/>
              <a:stCxn id="21" idx="2"/>
              <a:endCxn id="27" idx="0"/>
            </p:cNvCxnSpPr>
            <p:nvPr/>
          </p:nvCxnSpPr>
          <p:spPr>
            <a:xfrm flipH="1">
              <a:off x="6107684" y="2802367"/>
              <a:ext cx="3222" cy="4380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989D62-CF81-1881-E7C3-CF3A9148DF1D}"/>
              </a:ext>
            </a:extLst>
          </p:cNvPr>
          <p:cNvGrpSpPr/>
          <p:nvPr/>
        </p:nvGrpSpPr>
        <p:grpSpPr>
          <a:xfrm>
            <a:off x="108552" y="1395352"/>
            <a:ext cx="6823726" cy="1133884"/>
            <a:chOff x="784578" y="4470692"/>
            <a:chExt cx="9669854" cy="1606818"/>
          </a:xfrm>
        </p:grpSpPr>
        <p:pic>
          <p:nvPicPr>
            <p:cNvPr id="24" name="Picture 23" descr="3.png">
              <a:extLst>
                <a:ext uri="{FF2B5EF4-FFF2-40B4-BE49-F238E27FC236}">
                  <a16:creationId xmlns:a16="http://schemas.microsoft.com/office/drawing/2014/main" id="{E1D570D8-824C-6EA3-A443-A688A8901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92" t="11969" r="18228" b="76391"/>
            <a:stretch/>
          </p:blipFill>
          <p:spPr>
            <a:xfrm>
              <a:off x="784578" y="4932359"/>
              <a:ext cx="9669854" cy="62177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B02B98-CD22-F3AE-8AFE-32818D4765E0}"/>
                </a:ext>
              </a:extLst>
            </p:cNvPr>
            <p:cNvSpPr txBox="1"/>
            <p:nvPr/>
          </p:nvSpPr>
          <p:spPr>
            <a:xfrm>
              <a:off x="9106539" y="4470693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Output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0FE9A0-170E-5549-5662-8383058A15E8}"/>
                </a:ext>
              </a:extLst>
            </p:cNvPr>
            <p:cNvSpPr txBox="1"/>
            <p:nvPr/>
          </p:nvSpPr>
          <p:spPr>
            <a:xfrm>
              <a:off x="5463822" y="4470692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Weight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AC9C32-C00D-95F8-2520-7AB68356A5BD}"/>
                </a:ext>
              </a:extLst>
            </p:cNvPr>
            <p:cNvSpPr txBox="1"/>
            <p:nvPr/>
          </p:nvSpPr>
          <p:spPr>
            <a:xfrm>
              <a:off x="1422047" y="4470693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</a:rPr>
                <a:t>Input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30619D-E94D-04E6-24D7-C5D17E90C455}"/>
                </a:ext>
              </a:extLst>
            </p:cNvPr>
            <p:cNvSpPr txBox="1"/>
            <p:nvPr/>
          </p:nvSpPr>
          <p:spPr>
            <a:xfrm>
              <a:off x="1422047" y="5554132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×U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50FB0C-ECA3-7B76-4D71-EF7CBA6B0520}"/>
                </a:ext>
              </a:extLst>
            </p:cNvPr>
            <p:cNvSpPr txBox="1"/>
            <p:nvPr/>
          </p:nvSpPr>
          <p:spPr>
            <a:xfrm>
              <a:off x="5463822" y="5554130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×S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729458-9934-0DF1-694E-A888DDA41FCD}"/>
                </a:ext>
              </a:extLst>
            </p:cNvPr>
            <p:cNvSpPr txBox="1"/>
            <p:nvPr/>
          </p:nvSpPr>
          <p:spPr>
            <a:xfrm>
              <a:off x="9106539" y="5554130"/>
              <a:ext cx="1264356" cy="523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×Q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3954DC6-DA54-CEFD-8E4B-6D999500546C}"/>
              </a:ext>
            </a:extLst>
          </p:cNvPr>
          <p:cNvSpPr txBox="1"/>
          <p:nvPr/>
        </p:nvSpPr>
        <p:spPr>
          <a:xfrm>
            <a:off x="3199836" y="5789052"/>
            <a:ext cx="1442434" cy="9233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Beware:</a:t>
            </a:r>
          </a:p>
          <a:p>
            <a:r>
              <a:rPr lang="en-GB" dirty="0">
                <a:solidFill>
                  <a:schemeClr val="accent4"/>
                </a:solidFill>
              </a:rPr>
              <a:t>	u-s &gt;= 0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>
                <a:solidFill>
                  <a:schemeClr val="accent4"/>
                </a:solidFill>
              </a:rPr>
              <a:t>	u-s &lt; Q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1AEB35C8-C607-AB05-1D62-FC3D36610D3E}"/>
              </a:ext>
            </a:extLst>
          </p:cNvPr>
          <p:cNvCxnSpPr>
            <a:stCxn id="38" idx="1"/>
          </p:cNvCxnSpPr>
          <p:nvPr/>
        </p:nvCxnSpPr>
        <p:spPr>
          <a:xfrm rot="10800000">
            <a:off x="2768954" y="5640945"/>
            <a:ext cx="430883" cy="609772"/>
          </a:xfrm>
          <a:prstGeom prst="bent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Down 40">
            <a:extLst>
              <a:ext uri="{FF2B5EF4-FFF2-40B4-BE49-F238E27FC236}">
                <a16:creationId xmlns:a16="http://schemas.microsoft.com/office/drawing/2014/main" id="{6FB975DD-04CB-1478-7E4E-C00DD9CB9A04}"/>
              </a:ext>
            </a:extLst>
          </p:cNvPr>
          <p:cNvSpPr/>
          <p:nvPr/>
        </p:nvSpPr>
        <p:spPr>
          <a:xfrm>
            <a:off x="2595089" y="3972560"/>
            <a:ext cx="347729" cy="62084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012CA-4BFA-49B6-84A8-AC380254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9AB8B-1B5C-65D8-28BD-48E2889A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21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F0A41-F8B7-AF20-B0D1-D7AC7ACD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pic>
        <p:nvPicPr>
          <p:cNvPr id="4" name="Picture 3" descr="10.png"/>
          <p:cNvPicPr>
            <a:picLocks noChangeAspect="1"/>
          </p:cNvPicPr>
          <p:nvPr/>
        </p:nvPicPr>
        <p:blipFill rotWithShape="1">
          <a:blip r:embed="rId2"/>
          <a:srcRect l="1348" t="13074" r="1297"/>
          <a:stretch/>
        </p:blipFill>
        <p:spPr>
          <a:xfrm>
            <a:off x="1945285" y="1825625"/>
            <a:ext cx="8410576" cy="5034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parallelism</a:t>
            </a:r>
            <a:r>
              <a:rPr dirty="0"/>
              <a:t> </a:t>
            </a:r>
            <a:r>
              <a:rPr lang="en-GB" dirty="0"/>
              <a:t>to improve compute</a:t>
            </a:r>
            <a:r>
              <a:rPr dirty="0"/>
              <a:t> </a:t>
            </a:r>
            <a:r>
              <a:rPr lang="en-GB" dirty="0"/>
              <a:t>performance</a:t>
            </a:r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79424-2296-9D46-7E53-574813FD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104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Highly-Parallel Compute Paradigms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21730EE-84A8-0EDD-96E9-6F3A1D7E49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Temporal Architecture (SIMD/SIMT)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 rotWithShape="1">
          <a:blip r:embed="rId2"/>
          <a:srcRect l="-1227" t="14291" r="56396" b="-1296"/>
          <a:stretch/>
        </p:blipFill>
        <p:spPr>
          <a:xfrm>
            <a:off x="1340071" y="2247910"/>
            <a:ext cx="3403326" cy="412705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1C5EC-3547-3BBD-164A-C40FB3F71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BD909-11AD-42D1-62B1-E5BCAF8B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54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Highly-Parallel Compute Paradigms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21730EE-84A8-0EDD-96E9-6F3A1D7E49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Temporal Architecture (SIMD/SIMT)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FF66B46-E4DC-B160-95C8-9F3484063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12524" cy="4351338"/>
          </a:xfrm>
        </p:spPr>
        <p:txBody>
          <a:bodyPr>
            <a:normAutofit/>
          </a:bodyPr>
          <a:lstStyle/>
          <a:p>
            <a:r>
              <a:rPr lang="en-GB" sz="2400" dirty="0"/>
              <a:t>Spatial Architecture (Dataflow Processing)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 rotWithShape="1">
          <a:blip r:embed="rId2"/>
          <a:srcRect l="-1227" t="14291" r="56396" b="-1296"/>
          <a:stretch/>
        </p:blipFill>
        <p:spPr>
          <a:xfrm>
            <a:off x="1340071" y="2247910"/>
            <a:ext cx="3403326" cy="412705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Picture 13" descr="2.png">
            <a:extLst>
              <a:ext uri="{FF2B5EF4-FFF2-40B4-BE49-F238E27FC236}">
                <a16:creationId xmlns:a16="http://schemas.microsoft.com/office/drawing/2014/main" id="{03730A6F-2F5E-E30A-3B9E-EC069E7FBE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34" t="14291" r="-965" b="-1296"/>
          <a:stretch/>
        </p:blipFill>
        <p:spPr>
          <a:xfrm>
            <a:off x="7448604" y="2247911"/>
            <a:ext cx="3403326" cy="412705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D5BE11-71CE-04E3-D0A5-AA7C34B8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925CA-C447-D889-F64C-857AE4E0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683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668B63-F8B5-0A7D-3335-DB1AC1F9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can you do with dataflow processing?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3D3E37-E8EE-4F9D-ED46-A2A897C87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975E18-6B37-93EC-2A58-65E8AA73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3D50A4-3618-0EEC-56B3-667099BE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999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CE7D-ADED-DE8F-9BAD-EF07EE30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systolic array processors?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02DB4-F9D5-AB62-D51F-1901B5014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56474"/>
            <a:ext cx="10515600" cy="1823904"/>
          </a:xfrm>
        </p:spPr>
        <p:txBody>
          <a:bodyPr>
            <a:normAutofit/>
          </a:bodyPr>
          <a:lstStyle/>
          <a:p>
            <a:r>
              <a:rPr lang="en-GB" sz="2400" dirty="0"/>
              <a:t>Moving data from one ALU to another in a systolic array is </a:t>
            </a:r>
            <a:r>
              <a:rPr lang="en-GB" sz="2400" b="1" dirty="0"/>
              <a:t>*much, much*</a:t>
            </a:r>
            <a:r>
              <a:rPr lang="en-GB" sz="2400" dirty="0"/>
              <a:t> cheaper than moving data from DRAM</a:t>
            </a:r>
          </a:p>
          <a:p>
            <a:pPr lvl="1"/>
            <a:r>
              <a:rPr lang="en-GB" sz="2000" dirty="0"/>
              <a:t>Cheaper even than from a local buffer/cache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561813-04EF-14F5-7E3C-42D6D15DD3D8}"/>
              </a:ext>
            </a:extLst>
          </p:cNvPr>
          <p:cNvGrpSpPr/>
          <p:nvPr/>
        </p:nvGrpSpPr>
        <p:grpSpPr>
          <a:xfrm>
            <a:off x="2659485" y="1549023"/>
            <a:ext cx="6867807" cy="2540020"/>
            <a:chOff x="105381" y="1690690"/>
            <a:chExt cx="6867807" cy="2540020"/>
          </a:xfrm>
        </p:grpSpPr>
        <p:pic>
          <p:nvPicPr>
            <p:cNvPr id="6" name="Picture 5" descr="13.png">
              <a:extLst>
                <a:ext uri="{FF2B5EF4-FFF2-40B4-BE49-F238E27FC236}">
                  <a16:creationId xmlns:a16="http://schemas.microsoft.com/office/drawing/2014/main" id="{B8A8C144-39C0-6E7E-0511-7F01B6AE6E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206" t="36741" r="824" b="7121"/>
            <a:stretch/>
          </p:blipFill>
          <p:spPr>
            <a:xfrm>
              <a:off x="105381" y="1690690"/>
              <a:ext cx="6867807" cy="2540020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646808-A532-97AB-9187-C336B272EEF0}"/>
                </a:ext>
              </a:extLst>
            </p:cNvPr>
            <p:cNvSpPr/>
            <p:nvPr/>
          </p:nvSpPr>
          <p:spPr>
            <a:xfrm>
              <a:off x="2072215" y="2906889"/>
              <a:ext cx="544771" cy="437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13.png">
              <a:extLst>
                <a:ext uri="{FF2B5EF4-FFF2-40B4-BE49-F238E27FC236}">
                  <a16:creationId xmlns:a16="http://schemas.microsoft.com/office/drawing/2014/main" id="{711826ED-8459-2530-C584-FE616CEB1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831" t="65803" r="46686" b="28863"/>
            <a:stretch/>
          </p:blipFill>
          <p:spPr>
            <a:xfrm>
              <a:off x="2105025" y="3007783"/>
              <a:ext cx="511961" cy="2413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A134C61-F69A-D9EB-8701-6A6272BDB12D}"/>
              </a:ext>
            </a:extLst>
          </p:cNvPr>
          <p:cNvSpPr/>
          <p:nvPr/>
        </p:nvSpPr>
        <p:spPr>
          <a:xfrm>
            <a:off x="2691679" y="2771661"/>
            <a:ext cx="6800051" cy="4374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C2432-6DEB-6778-E426-ADEF6C97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0D0DE-4CF5-AC23-9F03-0814EE99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82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Matrix Multiply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7D4F63-05D9-CE8B-FACC-9BBB731FA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1096225"/>
            <a:ext cx="5181600" cy="233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 m=0; m&lt;M; m++ ){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 n=0; n&lt;N; n++ ){ 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 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for( k=0; k&lt;K; k++ ){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GB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I[m, k]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GB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W[k, n]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Activation(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 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6" name="Content Placeholder 7" descr="11.png">
            <a:extLst>
              <a:ext uri="{FF2B5EF4-FFF2-40B4-BE49-F238E27FC236}">
                <a16:creationId xmlns:a16="http://schemas.microsoft.com/office/drawing/2014/main" id="{EBC76381-7C92-2EA5-DC89-8FBF215696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8727" t="-1522" r="22128" b="-1547"/>
          <a:stretch/>
        </p:blipFill>
        <p:spPr>
          <a:xfrm>
            <a:off x="1036926" y="1825625"/>
            <a:ext cx="4784147" cy="435133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4647F-922B-CB7E-5512-55E23A8F5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69EB4-D82F-10A3-6628-86735D4D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109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Matrix Multiply</a:t>
            </a:r>
          </a:p>
        </p:txBody>
      </p:sp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2FDFFB82-12B6-58F8-F112-7C9E1C44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/>
                </a:solidFill>
              </a:rPr>
              <a:t>Adder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/>
                </a:solidFill>
              </a:rPr>
              <a:t>Typical width: 8-64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Applicable to any accumulation dimensions</a:t>
            </a:r>
            <a:endParaRPr lang="en-GB" sz="24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/>
                </a:solidFill>
              </a:rPr>
              <a:t>E.g. NVDLA, </a:t>
            </a:r>
            <a:r>
              <a:rPr lang="en-GB" sz="2400" dirty="0" err="1">
                <a:solidFill>
                  <a:schemeClr val="accent4"/>
                </a:solidFill>
              </a:rPr>
              <a:t>DianNao</a:t>
            </a:r>
            <a:endParaRPr lang="en-GB" sz="2400" dirty="0">
              <a:solidFill>
                <a:schemeClr val="accent4"/>
              </a:solidFill>
            </a:endParaRPr>
          </a:p>
          <a:p>
            <a:endParaRPr lang="en-GB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7D4F63-05D9-CE8B-FACC-9BBB731FA90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089025"/>
            <a:ext cx="5181600" cy="2339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 m=0; m&lt;M; m++ ){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 n=0; n&lt;N; n++ ){ 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 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spatial_for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k=0; k&lt;K; k++ ){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GB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I[m, k]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GB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W[k, n]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Activation(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 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5158E65-28E0-9FAE-0F54-F566FB73FF38}"/>
              </a:ext>
            </a:extLst>
          </p:cNvPr>
          <p:cNvGrpSpPr/>
          <p:nvPr/>
        </p:nvGrpSpPr>
        <p:grpSpPr>
          <a:xfrm>
            <a:off x="1439684" y="3631948"/>
            <a:ext cx="2934942" cy="3124938"/>
            <a:chOff x="3140075" y="4510248"/>
            <a:chExt cx="2030067" cy="216148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2D71B27-7969-1CC4-E2BC-EEAF9BDD8F2D}"/>
                </a:ext>
              </a:extLst>
            </p:cNvPr>
            <p:cNvSpPr>
              <a:spLocks/>
            </p:cNvSpPr>
            <p:nvPr/>
          </p:nvSpPr>
          <p:spPr>
            <a:xfrm rot="5400000">
              <a:off x="4228262" y="5115113"/>
              <a:ext cx="340382" cy="340382"/>
            </a:xfrm>
            <a:prstGeom prst="ellipse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/>
                <a:t>+</a:t>
              </a:r>
            </a:p>
          </p:txBody>
        </p:sp>
        <p:cxnSp>
          <p:nvCxnSpPr>
            <p:cNvPr id="6" name="Straight Arrow Connector 17">
              <a:extLst>
                <a:ext uri="{FF2B5EF4-FFF2-40B4-BE49-F238E27FC236}">
                  <a16:creationId xmlns:a16="http://schemas.microsoft.com/office/drawing/2014/main" id="{DB3DBE3B-8C8C-6F37-405F-4A95507A9C85}"/>
                </a:ext>
              </a:extLst>
            </p:cNvPr>
            <p:cNvCxnSpPr>
              <a:cxnSpLocks/>
              <a:stCxn id="5" idx="6"/>
              <a:endCxn id="19" idx="3"/>
            </p:cNvCxnSpPr>
            <p:nvPr/>
          </p:nvCxnSpPr>
          <p:spPr>
            <a:xfrm rot="5400000" flipV="1">
              <a:off x="4397185" y="5456762"/>
              <a:ext cx="116643" cy="114109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3C10AC0-3D32-F9D9-2F07-332989B60E95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rot="5400000">
              <a:off x="4360324" y="5006489"/>
              <a:ext cx="31694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3959A1D-A125-272D-15EE-E6BF8DC3956D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rot="5400000">
              <a:off x="4119638" y="5006489"/>
              <a:ext cx="31694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ABD874-F169-9275-302D-2FCEA3398CFB}"/>
                </a:ext>
              </a:extLst>
            </p:cNvPr>
            <p:cNvSpPr>
              <a:spLocks/>
            </p:cNvSpPr>
            <p:nvPr/>
          </p:nvSpPr>
          <p:spPr>
            <a:xfrm rot="5400000">
              <a:off x="4710456" y="5115113"/>
              <a:ext cx="340382" cy="340382"/>
            </a:xfrm>
            <a:prstGeom prst="ellipse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/>
                <a:t>+</a:t>
              </a:r>
            </a:p>
          </p:txBody>
        </p:sp>
        <p:cxnSp>
          <p:nvCxnSpPr>
            <p:cNvPr id="12" name="Straight Arrow Connector 155">
              <a:extLst>
                <a:ext uri="{FF2B5EF4-FFF2-40B4-BE49-F238E27FC236}">
                  <a16:creationId xmlns:a16="http://schemas.microsoft.com/office/drawing/2014/main" id="{C563D2A0-92C2-7065-5355-6ED96B591C41}"/>
                </a:ext>
              </a:extLst>
            </p:cNvPr>
            <p:cNvCxnSpPr>
              <a:cxnSpLocks/>
              <a:stCxn id="11" idx="6"/>
              <a:endCxn id="19" idx="1"/>
            </p:cNvCxnSpPr>
            <p:nvPr/>
          </p:nvCxnSpPr>
          <p:spPr>
            <a:xfrm rot="5400000">
              <a:off x="4758626" y="5450116"/>
              <a:ext cx="116642" cy="127400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D7C4DBB-BADE-FFED-A749-F6048F9359CC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rot="5400000">
              <a:off x="4842519" y="5006489"/>
              <a:ext cx="31694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8005151-7FDC-5F6F-9018-ECF6C0305261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rot="5400000">
              <a:off x="4601833" y="5006490"/>
              <a:ext cx="31694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C924AF8-BF59-1B68-CF67-7A8B62FD6808}"/>
                </a:ext>
              </a:extLst>
            </p:cNvPr>
            <p:cNvSpPr>
              <a:spLocks/>
            </p:cNvSpPr>
            <p:nvPr/>
          </p:nvSpPr>
          <p:spPr>
            <a:xfrm rot="5400000">
              <a:off x="4462713" y="5522289"/>
              <a:ext cx="340382" cy="340382"/>
            </a:xfrm>
            <a:prstGeom prst="ellipse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/>
                <a:t>+</a:t>
              </a:r>
            </a:p>
          </p:txBody>
        </p:sp>
        <p:cxnSp>
          <p:nvCxnSpPr>
            <p:cNvPr id="20" name="Straight Arrow Connector 155">
              <a:extLst>
                <a:ext uri="{FF2B5EF4-FFF2-40B4-BE49-F238E27FC236}">
                  <a16:creationId xmlns:a16="http://schemas.microsoft.com/office/drawing/2014/main" id="{0BF122E0-CB93-59C0-AC8F-3A640899E6E7}"/>
                </a:ext>
              </a:extLst>
            </p:cNvPr>
            <p:cNvCxnSpPr>
              <a:cxnSpLocks/>
              <a:stCxn id="19" idx="6"/>
              <a:endCxn id="35" idx="1"/>
            </p:cNvCxnSpPr>
            <p:nvPr/>
          </p:nvCxnSpPr>
          <p:spPr>
            <a:xfrm rot="5400000">
              <a:off x="4399073" y="5739847"/>
              <a:ext cx="111007" cy="356655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1AF3CE-AB85-0963-67F7-CBE52EA4F3D9}"/>
                </a:ext>
              </a:extLst>
            </p:cNvPr>
            <p:cNvSpPr>
              <a:spLocks/>
            </p:cNvSpPr>
            <p:nvPr/>
          </p:nvSpPr>
          <p:spPr>
            <a:xfrm rot="5400000">
              <a:off x="3264695" y="5117725"/>
              <a:ext cx="340382" cy="340382"/>
            </a:xfrm>
            <a:prstGeom prst="ellipse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/>
                <a:t>+</a:t>
              </a:r>
            </a:p>
          </p:txBody>
        </p:sp>
        <p:cxnSp>
          <p:nvCxnSpPr>
            <p:cNvPr id="22" name="Straight Arrow Connector 17">
              <a:extLst>
                <a:ext uri="{FF2B5EF4-FFF2-40B4-BE49-F238E27FC236}">
                  <a16:creationId xmlns:a16="http://schemas.microsoft.com/office/drawing/2014/main" id="{42544884-978B-2D43-AE61-8C1FB2726427}"/>
                </a:ext>
              </a:extLst>
            </p:cNvPr>
            <p:cNvCxnSpPr>
              <a:cxnSpLocks/>
              <a:stCxn id="21" idx="6"/>
              <a:endCxn id="33" idx="3"/>
            </p:cNvCxnSpPr>
            <p:nvPr/>
          </p:nvCxnSpPr>
          <p:spPr>
            <a:xfrm rot="5400000" flipV="1">
              <a:off x="3433618" y="5459374"/>
              <a:ext cx="116643" cy="114109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39BE273-96F3-E4B7-7B71-A349FDCE8DC0}"/>
                </a:ext>
              </a:extLst>
            </p:cNvPr>
            <p:cNvCxnSpPr>
              <a:cxnSpLocks/>
              <a:stCxn id="45" idx="6"/>
              <a:endCxn id="21" idx="1"/>
            </p:cNvCxnSpPr>
            <p:nvPr/>
          </p:nvCxnSpPr>
          <p:spPr>
            <a:xfrm>
              <a:off x="3548994" y="4850630"/>
              <a:ext cx="6235" cy="3169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560E43C-956A-9950-DBDC-9B6EA171592B}"/>
                </a:ext>
              </a:extLst>
            </p:cNvPr>
            <p:cNvCxnSpPr>
              <a:cxnSpLocks/>
              <a:stCxn id="43" idx="6"/>
              <a:endCxn id="21" idx="3"/>
            </p:cNvCxnSpPr>
            <p:nvPr/>
          </p:nvCxnSpPr>
          <p:spPr>
            <a:xfrm>
              <a:off x="3310266" y="4850630"/>
              <a:ext cx="4277" cy="3169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130800-40E7-80C2-616C-879AE73E0FE2}"/>
                </a:ext>
              </a:extLst>
            </p:cNvPr>
            <p:cNvSpPr>
              <a:spLocks/>
            </p:cNvSpPr>
            <p:nvPr/>
          </p:nvSpPr>
          <p:spPr>
            <a:xfrm rot="5400000">
              <a:off x="3746889" y="5117726"/>
              <a:ext cx="340382" cy="340382"/>
            </a:xfrm>
            <a:prstGeom prst="ellipse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/>
                <a:t>+</a:t>
              </a:r>
            </a:p>
          </p:txBody>
        </p:sp>
        <p:cxnSp>
          <p:nvCxnSpPr>
            <p:cNvPr id="26" name="Straight Arrow Connector 155">
              <a:extLst>
                <a:ext uri="{FF2B5EF4-FFF2-40B4-BE49-F238E27FC236}">
                  <a16:creationId xmlns:a16="http://schemas.microsoft.com/office/drawing/2014/main" id="{287E5C58-81B0-5842-0AD8-D3B555477C40}"/>
                </a:ext>
              </a:extLst>
            </p:cNvPr>
            <p:cNvCxnSpPr>
              <a:cxnSpLocks/>
              <a:stCxn id="25" idx="6"/>
              <a:endCxn id="33" idx="1"/>
            </p:cNvCxnSpPr>
            <p:nvPr/>
          </p:nvCxnSpPr>
          <p:spPr>
            <a:xfrm rot="5400000">
              <a:off x="3795059" y="5452729"/>
              <a:ext cx="116642" cy="127400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E7D9080-E018-21A8-CB45-44FB469B9D13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 rot="5400000">
              <a:off x="3878952" y="5009102"/>
              <a:ext cx="31694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5D5BAB2-906E-A489-6A8F-C0BF4488BD92}"/>
                </a:ext>
              </a:extLst>
            </p:cNvPr>
            <p:cNvCxnSpPr>
              <a:cxnSpLocks/>
              <a:stCxn id="48" idx="6"/>
              <a:endCxn id="25" idx="3"/>
            </p:cNvCxnSpPr>
            <p:nvPr/>
          </p:nvCxnSpPr>
          <p:spPr>
            <a:xfrm>
              <a:off x="3796737" y="4850630"/>
              <a:ext cx="0" cy="3169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642BD67-20E6-F4FD-098C-4AC33F5C74FF}"/>
                </a:ext>
              </a:extLst>
            </p:cNvPr>
            <p:cNvSpPr>
              <a:spLocks/>
            </p:cNvSpPr>
            <p:nvPr/>
          </p:nvSpPr>
          <p:spPr>
            <a:xfrm rot="5400000">
              <a:off x="3499146" y="5524902"/>
              <a:ext cx="340382" cy="340382"/>
            </a:xfrm>
            <a:prstGeom prst="ellipse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/>
                <a:t>+</a:t>
              </a:r>
            </a:p>
          </p:txBody>
        </p:sp>
        <p:cxnSp>
          <p:nvCxnSpPr>
            <p:cNvPr id="34" name="Straight Arrow Connector 155">
              <a:extLst>
                <a:ext uri="{FF2B5EF4-FFF2-40B4-BE49-F238E27FC236}">
                  <a16:creationId xmlns:a16="http://schemas.microsoft.com/office/drawing/2014/main" id="{13DD95DB-8C53-28A0-AE7C-29AE32B8397E}"/>
                </a:ext>
              </a:extLst>
            </p:cNvPr>
            <p:cNvCxnSpPr>
              <a:cxnSpLocks/>
              <a:stCxn id="33" idx="6"/>
              <a:endCxn id="35" idx="3"/>
            </p:cNvCxnSpPr>
            <p:nvPr/>
          </p:nvCxnSpPr>
          <p:spPr>
            <a:xfrm rot="5400000" flipV="1">
              <a:off x="3798253" y="5736368"/>
              <a:ext cx="108394" cy="366226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808BC43-D8FC-5DDA-FCA6-13798B3D8F6C}"/>
                </a:ext>
              </a:extLst>
            </p:cNvPr>
            <p:cNvSpPr>
              <a:spLocks/>
            </p:cNvSpPr>
            <p:nvPr/>
          </p:nvSpPr>
          <p:spPr>
            <a:xfrm rot="5400000">
              <a:off x="3985715" y="5923830"/>
              <a:ext cx="340382" cy="340382"/>
            </a:xfrm>
            <a:prstGeom prst="ellipse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/>
                <a:t>+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830A510-107D-5A83-E964-5595B5D08495}"/>
                </a:ext>
              </a:extLst>
            </p:cNvPr>
            <p:cNvSpPr/>
            <p:nvPr/>
          </p:nvSpPr>
          <p:spPr>
            <a:xfrm>
              <a:off x="3715392" y="6439400"/>
              <a:ext cx="885376" cy="232333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rgbClr val="99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dirty="0"/>
                <a:t>Output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A4312E1-029B-4185-D9B9-8137D7A8E5C0}"/>
                </a:ext>
              </a:extLst>
            </p:cNvPr>
            <p:cNvCxnSpPr>
              <a:cxnSpLocks/>
              <a:stCxn id="35" idx="6"/>
              <a:endCxn id="36" idx="0"/>
            </p:cNvCxnSpPr>
            <p:nvPr/>
          </p:nvCxnSpPr>
          <p:spPr>
            <a:xfrm>
              <a:off x="4155906" y="6264212"/>
              <a:ext cx="2174" cy="1751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1236B8B-88DE-3D57-3587-DBE35456A804}"/>
                </a:ext>
              </a:extLst>
            </p:cNvPr>
            <p:cNvSpPr>
              <a:spLocks/>
            </p:cNvSpPr>
            <p:nvPr/>
          </p:nvSpPr>
          <p:spPr>
            <a:xfrm rot="5400000">
              <a:off x="3140075" y="4510248"/>
              <a:ext cx="340382" cy="34038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B33415D-A7AB-4FFE-2C6E-77AF80394CCC}"/>
                </a:ext>
              </a:extLst>
            </p:cNvPr>
            <p:cNvSpPr>
              <a:spLocks/>
            </p:cNvSpPr>
            <p:nvPr/>
          </p:nvSpPr>
          <p:spPr>
            <a:xfrm rot="5400000">
              <a:off x="3378803" y="4510248"/>
              <a:ext cx="340382" cy="34038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2309C82-F5BD-7555-ECCD-2BC2CAC4D74A}"/>
                </a:ext>
              </a:extLst>
            </p:cNvPr>
            <p:cNvSpPr>
              <a:spLocks/>
            </p:cNvSpPr>
            <p:nvPr/>
          </p:nvSpPr>
          <p:spPr>
            <a:xfrm rot="5400000">
              <a:off x="3626546" y="4510248"/>
              <a:ext cx="340382" cy="34038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D90938-7A1C-D56C-5379-C43FD44682E8}"/>
                </a:ext>
              </a:extLst>
            </p:cNvPr>
            <p:cNvSpPr>
              <a:spLocks/>
            </p:cNvSpPr>
            <p:nvPr/>
          </p:nvSpPr>
          <p:spPr>
            <a:xfrm rot="5400000">
              <a:off x="3865372" y="4510248"/>
              <a:ext cx="340382" cy="34038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6C8D83E-1CD6-B2B2-8E63-26B36F669720}"/>
                </a:ext>
              </a:extLst>
            </p:cNvPr>
            <p:cNvSpPr>
              <a:spLocks/>
            </p:cNvSpPr>
            <p:nvPr/>
          </p:nvSpPr>
          <p:spPr>
            <a:xfrm rot="5400000">
              <a:off x="4106469" y="4510248"/>
              <a:ext cx="340382" cy="34038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91B566A-BA3D-A04B-837E-09AB9E52DEFC}"/>
                </a:ext>
              </a:extLst>
            </p:cNvPr>
            <p:cNvSpPr>
              <a:spLocks/>
            </p:cNvSpPr>
            <p:nvPr/>
          </p:nvSpPr>
          <p:spPr>
            <a:xfrm rot="5400000">
              <a:off x="4347566" y="4510248"/>
              <a:ext cx="340382" cy="34038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A64FAF3-37D6-D383-78BB-24DF82CC2579}"/>
                </a:ext>
              </a:extLst>
            </p:cNvPr>
            <p:cNvSpPr>
              <a:spLocks/>
            </p:cNvSpPr>
            <p:nvPr/>
          </p:nvSpPr>
          <p:spPr>
            <a:xfrm rot="5400000">
              <a:off x="4588663" y="4510248"/>
              <a:ext cx="340382" cy="34038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2B3D0DF-7405-C8F8-672E-3D3D80C82C00}"/>
                </a:ext>
              </a:extLst>
            </p:cNvPr>
            <p:cNvSpPr>
              <a:spLocks/>
            </p:cNvSpPr>
            <p:nvPr/>
          </p:nvSpPr>
          <p:spPr>
            <a:xfrm rot="5400000">
              <a:off x="4829760" y="4510248"/>
              <a:ext cx="340382" cy="34038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</p:grpSp>
      <p:pic>
        <p:nvPicPr>
          <p:cNvPr id="67" name="Content Placeholder 7" descr="11.png">
            <a:extLst>
              <a:ext uri="{FF2B5EF4-FFF2-40B4-BE49-F238E27FC236}">
                <a16:creationId xmlns:a16="http://schemas.microsoft.com/office/drawing/2014/main" id="{63442F32-6CF2-8B50-A923-BA493AD83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27" t="-1522" r="22128" b="-1547"/>
          <a:stretch/>
        </p:blipFill>
        <p:spPr>
          <a:xfrm>
            <a:off x="8669867" y="3654505"/>
            <a:ext cx="3522133" cy="32034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8F9CF9-BCBD-9F9B-2569-E9F27280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5999D-16F1-7575-B015-2FCEBA4E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770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Matrix Multiply</a:t>
            </a:r>
          </a:p>
        </p:txBody>
      </p:sp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2FDFFB82-12B6-58F8-F112-7C9E1C44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/>
                </a:solidFill>
              </a:rPr>
              <a:t>Adder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Typical width: 8-256</a:t>
            </a:r>
            <a:endParaRPr lang="en-GB" sz="24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Applicable to any accumulation dimensions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/>
                </a:solidFill>
              </a:rPr>
              <a:t>E.g. Google </a:t>
            </a:r>
            <a:r>
              <a:rPr lang="en-GB" sz="2400" dirty="0"/>
              <a:t>TPU, </a:t>
            </a:r>
            <a:r>
              <a:rPr lang="en-GB" sz="2400" dirty="0" err="1"/>
              <a:t>Gemmini</a:t>
            </a:r>
            <a:endParaRPr lang="en-GB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7D4F63-05D9-CE8B-FACC-9BBB731FA90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089025"/>
            <a:ext cx="5181600" cy="2339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 m=0; m&lt;M; m++ ){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 n=0; n&lt;N; n++ ){ 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 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spatial_for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k=0; k&lt;K; k++ ){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GB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I[m, k]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GB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W[k, n]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Activation(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 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67" name="Content Placeholder 7" descr="11.png">
            <a:extLst>
              <a:ext uri="{FF2B5EF4-FFF2-40B4-BE49-F238E27FC236}">
                <a16:creationId xmlns:a16="http://schemas.microsoft.com/office/drawing/2014/main" id="{63442F32-6CF2-8B50-A923-BA493AD83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27" t="-1522" r="22128" b="-1547"/>
          <a:stretch/>
        </p:blipFill>
        <p:spPr>
          <a:xfrm>
            <a:off x="8669867" y="3654505"/>
            <a:ext cx="3522133" cy="3203495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09A3E969-3BDE-D892-0AC1-2AA87C53278F}"/>
              </a:ext>
            </a:extLst>
          </p:cNvPr>
          <p:cNvGrpSpPr/>
          <p:nvPr/>
        </p:nvGrpSpPr>
        <p:grpSpPr>
          <a:xfrm>
            <a:off x="414501" y="3949472"/>
            <a:ext cx="5422235" cy="1557032"/>
            <a:chOff x="414501" y="3949472"/>
            <a:chExt cx="5422235" cy="15570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1AF3CE-AB85-0963-67F7-CBE52EA4F3D9}"/>
                </a:ext>
              </a:extLst>
            </p:cNvPr>
            <p:cNvSpPr>
              <a:spLocks/>
            </p:cNvSpPr>
            <p:nvPr/>
          </p:nvSpPr>
          <p:spPr>
            <a:xfrm rot="5400000">
              <a:off x="420683" y="4620443"/>
              <a:ext cx="492103" cy="492103"/>
            </a:xfrm>
            <a:prstGeom prst="ellipse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/>
                <a:t>+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560E43C-956A-9950-DBDC-9B6EA171592B}"/>
                </a:ext>
              </a:extLst>
            </p:cNvPr>
            <p:cNvCxnSpPr>
              <a:cxnSpLocks/>
              <a:stCxn id="43" idx="6"/>
              <a:endCxn id="21" idx="2"/>
            </p:cNvCxnSpPr>
            <p:nvPr/>
          </p:nvCxnSpPr>
          <p:spPr>
            <a:xfrm>
              <a:off x="660552" y="4441575"/>
              <a:ext cx="6182" cy="1788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1236B8B-88DE-3D57-3587-DBE35456A804}"/>
                </a:ext>
              </a:extLst>
            </p:cNvPr>
            <p:cNvSpPr>
              <a:spLocks/>
            </p:cNvSpPr>
            <p:nvPr/>
          </p:nvSpPr>
          <p:spPr>
            <a:xfrm rot="5400000">
              <a:off x="414501" y="3949472"/>
              <a:ext cx="492103" cy="49210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476BC68-974A-124D-CBFE-7AA1A4A44260}"/>
                </a:ext>
              </a:extLst>
            </p:cNvPr>
            <p:cNvSpPr>
              <a:spLocks/>
            </p:cNvSpPr>
            <p:nvPr/>
          </p:nvSpPr>
          <p:spPr>
            <a:xfrm rot="5400000">
              <a:off x="1055052" y="4620443"/>
              <a:ext cx="492103" cy="492103"/>
            </a:xfrm>
            <a:prstGeom prst="ellipse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/>
                <a:t>+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7FC3CAC-6A86-DB71-9A2E-4F594E5F332D}"/>
                </a:ext>
              </a:extLst>
            </p:cNvPr>
            <p:cNvCxnSpPr>
              <a:cxnSpLocks/>
              <a:stCxn id="30" idx="6"/>
              <a:endCxn id="28" idx="2"/>
            </p:cNvCxnSpPr>
            <p:nvPr/>
          </p:nvCxnSpPr>
          <p:spPr>
            <a:xfrm>
              <a:off x="1294921" y="4441575"/>
              <a:ext cx="6182" cy="1788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16274F-4D60-6C2A-86C5-68B14E8710B0}"/>
                </a:ext>
              </a:extLst>
            </p:cNvPr>
            <p:cNvSpPr>
              <a:spLocks/>
            </p:cNvSpPr>
            <p:nvPr/>
          </p:nvSpPr>
          <p:spPr>
            <a:xfrm rot="5400000">
              <a:off x="1048870" y="3949472"/>
              <a:ext cx="492103" cy="49210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D4D3D89-426B-8DFA-FF3E-AE7BF30B1D06}"/>
                </a:ext>
              </a:extLst>
            </p:cNvPr>
            <p:cNvSpPr>
              <a:spLocks/>
            </p:cNvSpPr>
            <p:nvPr/>
          </p:nvSpPr>
          <p:spPr>
            <a:xfrm rot="5400000">
              <a:off x="1689421" y="4620443"/>
              <a:ext cx="492103" cy="492103"/>
            </a:xfrm>
            <a:prstGeom prst="ellipse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/>
                <a:t>+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69D9F29-401F-C886-6C4F-8994918D559D}"/>
                </a:ext>
              </a:extLst>
            </p:cNvPr>
            <p:cNvCxnSpPr>
              <a:cxnSpLocks/>
              <a:stCxn id="39" idx="6"/>
              <a:endCxn id="31" idx="2"/>
            </p:cNvCxnSpPr>
            <p:nvPr/>
          </p:nvCxnSpPr>
          <p:spPr>
            <a:xfrm>
              <a:off x="1929290" y="4441575"/>
              <a:ext cx="6182" cy="1788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C209AB-5057-1CB4-4379-694B7348A1DA}"/>
                </a:ext>
              </a:extLst>
            </p:cNvPr>
            <p:cNvSpPr>
              <a:spLocks/>
            </p:cNvSpPr>
            <p:nvPr/>
          </p:nvSpPr>
          <p:spPr>
            <a:xfrm rot="5400000">
              <a:off x="1683239" y="3949472"/>
              <a:ext cx="492103" cy="49210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377D4BB-087D-6706-BDB5-6C375B5EEC74}"/>
                </a:ext>
              </a:extLst>
            </p:cNvPr>
            <p:cNvSpPr>
              <a:spLocks/>
            </p:cNvSpPr>
            <p:nvPr/>
          </p:nvSpPr>
          <p:spPr>
            <a:xfrm rot="5400000">
              <a:off x="2323790" y="4620443"/>
              <a:ext cx="492103" cy="492103"/>
            </a:xfrm>
            <a:prstGeom prst="ellipse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/>
                <a:t>+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C1DB53C-2A1E-2051-06B3-61B41D5E6E87}"/>
                </a:ext>
              </a:extLst>
            </p:cNvPr>
            <p:cNvCxnSpPr>
              <a:cxnSpLocks/>
              <a:stCxn id="42" idx="6"/>
              <a:endCxn id="40" idx="2"/>
            </p:cNvCxnSpPr>
            <p:nvPr/>
          </p:nvCxnSpPr>
          <p:spPr>
            <a:xfrm>
              <a:off x="2563659" y="4441575"/>
              <a:ext cx="6182" cy="1788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6F4A9ED-AE40-29D8-1A46-F091D71E79B4}"/>
                </a:ext>
              </a:extLst>
            </p:cNvPr>
            <p:cNvSpPr>
              <a:spLocks/>
            </p:cNvSpPr>
            <p:nvPr/>
          </p:nvSpPr>
          <p:spPr>
            <a:xfrm rot="5400000">
              <a:off x="2317608" y="3949472"/>
              <a:ext cx="492103" cy="49210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E9A6CB5-20A1-617B-949E-44CB53C71563}"/>
                </a:ext>
              </a:extLst>
            </p:cNvPr>
            <p:cNvSpPr>
              <a:spLocks/>
            </p:cNvSpPr>
            <p:nvPr/>
          </p:nvSpPr>
          <p:spPr>
            <a:xfrm rot="5400000">
              <a:off x="2958159" y="4620443"/>
              <a:ext cx="492103" cy="492103"/>
            </a:xfrm>
            <a:prstGeom prst="ellipse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/>
                <a:t>+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1A9E810-E734-B674-E0CA-0E43CC7E45E0}"/>
                </a:ext>
              </a:extLst>
            </p:cNvPr>
            <p:cNvCxnSpPr>
              <a:cxnSpLocks/>
              <a:stCxn id="47" idx="6"/>
              <a:endCxn id="44" idx="2"/>
            </p:cNvCxnSpPr>
            <p:nvPr/>
          </p:nvCxnSpPr>
          <p:spPr>
            <a:xfrm>
              <a:off x="3198028" y="4441575"/>
              <a:ext cx="6182" cy="1788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A54A9A3-6085-FC67-A072-15DEE1DAC8E2}"/>
                </a:ext>
              </a:extLst>
            </p:cNvPr>
            <p:cNvSpPr>
              <a:spLocks/>
            </p:cNvSpPr>
            <p:nvPr/>
          </p:nvSpPr>
          <p:spPr>
            <a:xfrm rot="5400000">
              <a:off x="2951977" y="3949472"/>
              <a:ext cx="492103" cy="49210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741631-CDC0-4099-5376-1A95D140EB8A}"/>
                </a:ext>
              </a:extLst>
            </p:cNvPr>
            <p:cNvSpPr>
              <a:spLocks/>
            </p:cNvSpPr>
            <p:nvPr/>
          </p:nvSpPr>
          <p:spPr>
            <a:xfrm rot="5400000">
              <a:off x="3592528" y="4620443"/>
              <a:ext cx="492103" cy="492103"/>
            </a:xfrm>
            <a:prstGeom prst="ellipse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/>
                <a:t>+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E145700-7469-294E-9B57-94DC3C6B2F48}"/>
                </a:ext>
              </a:extLst>
            </p:cNvPr>
            <p:cNvCxnSpPr>
              <a:cxnSpLocks/>
              <a:stCxn id="51" idx="6"/>
              <a:endCxn id="49" idx="2"/>
            </p:cNvCxnSpPr>
            <p:nvPr/>
          </p:nvCxnSpPr>
          <p:spPr>
            <a:xfrm>
              <a:off x="3832397" y="4441575"/>
              <a:ext cx="6182" cy="1788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2817E11-21FD-14E6-FA2E-1F9B08A50B23}"/>
                </a:ext>
              </a:extLst>
            </p:cNvPr>
            <p:cNvSpPr>
              <a:spLocks/>
            </p:cNvSpPr>
            <p:nvPr/>
          </p:nvSpPr>
          <p:spPr>
            <a:xfrm rot="5400000">
              <a:off x="3586346" y="3949472"/>
              <a:ext cx="492103" cy="49210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DE1B170-10B5-637B-9DAD-00DE55C04113}"/>
                </a:ext>
              </a:extLst>
            </p:cNvPr>
            <p:cNvSpPr>
              <a:spLocks/>
            </p:cNvSpPr>
            <p:nvPr/>
          </p:nvSpPr>
          <p:spPr>
            <a:xfrm rot="5400000">
              <a:off x="4226897" y="4620443"/>
              <a:ext cx="492103" cy="492103"/>
            </a:xfrm>
            <a:prstGeom prst="ellipse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/>
                <a:t>+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33A51F0-1025-16BD-46D1-0CF23542CE23}"/>
                </a:ext>
              </a:extLst>
            </p:cNvPr>
            <p:cNvCxnSpPr>
              <a:cxnSpLocks/>
              <a:stCxn id="54" idx="6"/>
              <a:endCxn id="52" idx="2"/>
            </p:cNvCxnSpPr>
            <p:nvPr/>
          </p:nvCxnSpPr>
          <p:spPr>
            <a:xfrm>
              <a:off x="4466766" y="4441575"/>
              <a:ext cx="6182" cy="1788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E45ED81-8001-8FB7-F138-46ADA58BE794}"/>
                </a:ext>
              </a:extLst>
            </p:cNvPr>
            <p:cNvSpPr>
              <a:spLocks/>
            </p:cNvSpPr>
            <p:nvPr/>
          </p:nvSpPr>
          <p:spPr>
            <a:xfrm rot="5400000">
              <a:off x="4220715" y="3949472"/>
              <a:ext cx="492103" cy="49210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B0193A9-4007-54B4-652B-4CCFC85C6F5B}"/>
                </a:ext>
              </a:extLst>
            </p:cNvPr>
            <p:cNvSpPr>
              <a:spLocks/>
            </p:cNvSpPr>
            <p:nvPr/>
          </p:nvSpPr>
          <p:spPr>
            <a:xfrm rot="5400000">
              <a:off x="4861266" y="4620443"/>
              <a:ext cx="492103" cy="492103"/>
            </a:xfrm>
            <a:prstGeom prst="ellipse">
              <a:avLst/>
            </a:prstGeom>
            <a:ln w="127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/>
                <a:t>+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5638767-4DDE-E9ED-1493-948F10E168B9}"/>
                </a:ext>
              </a:extLst>
            </p:cNvPr>
            <p:cNvCxnSpPr>
              <a:cxnSpLocks/>
              <a:stCxn id="62" idx="6"/>
              <a:endCxn id="55" idx="2"/>
            </p:cNvCxnSpPr>
            <p:nvPr/>
          </p:nvCxnSpPr>
          <p:spPr>
            <a:xfrm>
              <a:off x="5101135" y="4441575"/>
              <a:ext cx="6182" cy="1788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AFE7E36-B9A2-68A4-A928-8683B576E7A2}"/>
                </a:ext>
              </a:extLst>
            </p:cNvPr>
            <p:cNvSpPr>
              <a:spLocks/>
            </p:cNvSpPr>
            <p:nvPr/>
          </p:nvSpPr>
          <p:spPr>
            <a:xfrm rot="5400000">
              <a:off x="4855084" y="3949472"/>
              <a:ext cx="492103" cy="49210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36000" rtlCol="0" anchor="ctr"/>
            <a:lstStyle/>
            <a:p>
              <a:pPr algn="ctr"/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×</a:t>
              </a:r>
              <a:endParaRPr lang="en-GB" sz="3600" dirty="0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EE393B9-2B7C-E6F6-EF93-ADCC76A27359}"/>
                </a:ext>
              </a:extLst>
            </p:cNvPr>
            <p:cNvCxnSpPr>
              <a:cxnSpLocks/>
              <a:stCxn id="21" idx="0"/>
              <a:endCxn id="28" idx="4"/>
            </p:cNvCxnSpPr>
            <p:nvPr/>
          </p:nvCxnSpPr>
          <p:spPr>
            <a:xfrm>
              <a:off x="912786" y="4866495"/>
              <a:ext cx="1422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293D049-63F5-F832-6B58-0CDD199FE79A}"/>
                </a:ext>
              </a:extLst>
            </p:cNvPr>
            <p:cNvCxnSpPr>
              <a:cxnSpLocks/>
              <a:stCxn id="28" idx="0"/>
              <a:endCxn id="31" idx="4"/>
            </p:cNvCxnSpPr>
            <p:nvPr/>
          </p:nvCxnSpPr>
          <p:spPr>
            <a:xfrm>
              <a:off x="1547155" y="4866495"/>
              <a:ext cx="1422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20E4FC3-139F-5CC6-7411-A25DD0B69689}"/>
                </a:ext>
              </a:extLst>
            </p:cNvPr>
            <p:cNvCxnSpPr>
              <a:cxnSpLocks/>
              <a:stCxn id="31" idx="0"/>
              <a:endCxn id="40" idx="4"/>
            </p:cNvCxnSpPr>
            <p:nvPr/>
          </p:nvCxnSpPr>
          <p:spPr>
            <a:xfrm>
              <a:off x="2181524" y="4866495"/>
              <a:ext cx="1422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FD68F0D-F4A0-6EF7-79B3-75858A21E5AC}"/>
                </a:ext>
              </a:extLst>
            </p:cNvPr>
            <p:cNvCxnSpPr>
              <a:cxnSpLocks/>
              <a:stCxn id="40" idx="0"/>
              <a:endCxn id="44" idx="4"/>
            </p:cNvCxnSpPr>
            <p:nvPr/>
          </p:nvCxnSpPr>
          <p:spPr>
            <a:xfrm>
              <a:off x="2815893" y="4866495"/>
              <a:ext cx="1422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C34A362D-64B6-F48B-8DDF-E6ED83B6077E}"/>
                </a:ext>
              </a:extLst>
            </p:cNvPr>
            <p:cNvCxnSpPr>
              <a:cxnSpLocks/>
              <a:stCxn id="44" idx="0"/>
              <a:endCxn id="49" idx="4"/>
            </p:cNvCxnSpPr>
            <p:nvPr/>
          </p:nvCxnSpPr>
          <p:spPr>
            <a:xfrm>
              <a:off x="3450262" y="4866495"/>
              <a:ext cx="1422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77B6968-F732-700C-BF74-4121F4229F96}"/>
                </a:ext>
              </a:extLst>
            </p:cNvPr>
            <p:cNvCxnSpPr>
              <a:cxnSpLocks/>
              <a:stCxn id="49" idx="0"/>
              <a:endCxn id="52" idx="4"/>
            </p:cNvCxnSpPr>
            <p:nvPr/>
          </p:nvCxnSpPr>
          <p:spPr>
            <a:xfrm>
              <a:off x="4084631" y="4866495"/>
              <a:ext cx="1422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5D5EF1E-768A-9BAD-16C6-62B7E177DCD3}"/>
                </a:ext>
              </a:extLst>
            </p:cNvPr>
            <p:cNvCxnSpPr>
              <a:cxnSpLocks/>
              <a:stCxn id="52" idx="0"/>
              <a:endCxn id="55" idx="4"/>
            </p:cNvCxnSpPr>
            <p:nvPr/>
          </p:nvCxnSpPr>
          <p:spPr>
            <a:xfrm>
              <a:off x="4719000" y="4866495"/>
              <a:ext cx="14226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1A4E7BF-55FD-DF20-15A1-B7DC51103E5B}"/>
                </a:ext>
              </a:extLst>
            </p:cNvPr>
            <p:cNvSpPr/>
            <p:nvPr/>
          </p:nvSpPr>
          <p:spPr>
            <a:xfrm rot="16200000">
              <a:off x="5028780" y="4698548"/>
              <a:ext cx="1280020" cy="335892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rgbClr val="99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dirty="0"/>
                <a:t>Output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31DF20E6-BBCD-45C6-4B59-450F74076A77}"/>
                </a:ext>
              </a:extLst>
            </p:cNvPr>
            <p:cNvCxnSpPr>
              <a:cxnSpLocks/>
              <a:stCxn id="55" idx="0"/>
              <a:endCxn id="87" idx="0"/>
            </p:cNvCxnSpPr>
            <p:nvPr/>
          </p:nvCxnSpPr>
          <p:spPr>
            <a:xfrm flipV="1">
              <a:off x="5353369" y="4866494"/>
              <a:ext cx="147475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A5FCA-02EF-7E4B-A6AA-C3135DCD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F8C73-998F-552E-9280-DCA60B85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514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5FC2C-9B7E-DB5F-EEE0-23666223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also use parallelism f</a:t>
            </a:r>
            <a:r>
              <a:rPr dirty="0"/>
              <a:t>or </a:t>
            </a:r>
            <a:r>
              <a:rPr b="1" i="1" dirty="0"/>
              <a:t>Spatial Reuse</a:t>
            </a:r>
          </a:p>
        </p:txBody>
      </p:sp>
      <p:pic>
        <p:nvPicPr>
          <p:cNvPr id="4" name="Picture 3" descr="11.png"/>
          <p:cNvPicPr>
            <a:picLocks noChangeAspect="1"/>
          </p:cNvPicPr>
          <p:nvPr/>
        </p:nvPicPr>
        <p:blipFill rotWithShape="1">
          <a:blip r:embed="rId2"/>
          <a:srcRect t="13103"/>
          <a:stretch/>
        </p:blipFill>
        <p:spPr>
          <a:xfrm>
            <a:off x="1945285" y="1825624"/>
            <a:ext cx="8410575" cy="50323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E2B9F-586C-D986-10A5-E6717EB4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5C6D3-B837-3891-64CE-E962E403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Pipelined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DE535-6FBD-F24F-6DE2-D2606513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1D2B624-8CF9-40EA-8636-AF33AF97FD44}" type="slidenum">
              <a:rPr lang="en-GB">
                <a:solidFill>
                  <a:prstClr val="white"/>
                </a:solidFill>
                <a:latin typeface="Calibri" panose="020F0502020204030204"/>
              </a:rPr>
              <a:pPr defTabSz="914400">
                <a:defRPr/>
              </a:pPr>
              <a:t>6</a:t>
            </a:fld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4C0987-2585-3C5C-0CB8-3649D8B9DB6F}"/>
              </a:ext>
            </a:extLst>
          </p:cNvPr>
          <p:cNvSpPr/>
          <p:nvPr/>
        </p:nvSpPr>
        <p:spPr>
          <a:xfrm flipH="1">
            <a:off x="1484290" y="1671092"/>
            <a:ext cx="1227328" cy="51164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2" name="Content Placeholder 3">
            <a:extLst>
              <a:ext uri="{FF2B5EF4-FFF2-40B4-BE49-F238E27FC236}">
                <a16:creationId xmlns:a16="http://schemas.microsoft.com/office/drawing/2014/main" id="{288B950C-29F7-4FC6-600E-7AF9D1C7E210}"/>
              </a:ext>
            </a:extLst>
          </p:cNvPr>
          <p:cNvGraphicFramePr>
            <a:graphicFrameLocks/>
          </p:cNvGraphicFramePr>
          <p:nvPr/>
        </p:nvGraphicFramePr>
        <p:xfrm>
          <a:off x="2711620" y="1671092"/>
          <a:ext cx="7499180" cy="5116408"/>
        </p:xfrm>
        <a:graphic>
          <a:graphicData uri="http://schemas.openxmlformats.org/drawingml/2006/table">
            <a:tbl>
              <a:tblPr firstRow="1" bandRow="1"/>
              <a:tblGrid>
                <a:gridCol w="749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52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6pm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7pm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8pm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9pm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10pm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11pm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12pm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01am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02am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03am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83483A33-03C2-D105-515F-94C11D600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2119966"/>
            <a:ext cx="1176089" cy="102897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0D34FF4-5E11-A658-3DF0-73C2F4611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354533"/>
            <a:ext cx="1176089" cy="102897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AC0F790-3F8B-3036-92E0-21FB6346D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17092"/>
            <a:ext cx="1176089" cy="102897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3F017E1-5865-DCB1-5331-6D867A679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5720366"/>
            <a:ext cx="1176089" cy="1028974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63506C6B-3914-D1BB-F368-92E2E95C33AE}"/>
              </a:ext>
            </a:extLst>
          </p:cNvPr>
          <p:cNvGrpSpPr/>
          <p:nvPr/>
        </p:nvGrpSpPr>
        <p:grpSpPr>
          <a:xfrm>
            <a:off x="2722923" y="2073187"/>
            <a:ext cx="2970705" cy="1080000"/>
            <a:chOff x="1198921" y="1980153"/>
            <a:chExt cx="2970705" cy="108000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63F00D9-EF3E-4B69-9953-51F2034D0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626" y="2039913"/>
              <a:ext cx="720000" cy="96048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EF16FB9-E474-EDD9-4890-F47A9A88B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921" y="2031966"/>
              <a:ext cx="720000" cy="95954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3521D8C-CCDB-733A-EAA3-1F0DCF13E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144" y="2019249"/>
              <a:ext cx="720000" cy="946897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52C2488-5212-9534-F5E4-40F22D26C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648" y="1980153"/>
              <a:ext cx="720000" cy="108000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7D9738D-E16D-1BDE-9242-C1AE172F5B53}"/>
              </a:ext>
            </a:extLst>
          </p:cNvPr>
          <p:cNvGrpSpPr/>
          <p:nvPr/>
        </p:nvGrpSpPr>
        <p:grpSpPr>
          <a:xfrm>
            <a:off x="3474704" y="3263055"/>
            <a:ext cx="2970705" cy="1080000"/>
            <a:chOff x="4196715" y="3170021"/>
            <a:chExt cx="2970705" cy="1080000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8D70DB8-6FD5-B200-83C7-7A6CBB8F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0" y="3229781"/>
              <a:ext cx="720000" cy="96048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277E70A-3AD9-20AF-57AF-8FE790697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15" y="3221834"/>
              <a:ext cx="720000" cy="959544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C341901-4511-6F61-7C9B-46F027759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3209117"/>
              <a:ext cx="720000" cy="946897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F38D8CF-921F-09BD-D2EC-75C25108E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442" y="3170021"/>
              <a:ext cx="720000" cy="108000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176FAF4-DE6D-2D29-30AA-DF757E4B5E8A}"/>
              </a:ext>
            </a:extLst>
          </p:cNvPr>
          <p:cNvGrpSpPr/>
          <p:nvPr/>
        </p:nvGrpSpPr>
        <p:grpSpPr>
          <a:xfrm>
            <a:off x="4223794" y="4459680"/>
            <a:ext cx="2970705" cy="1080000"/>
            <a:chOff x="4196715" y="3170021"/>
            <a:chExt cx="2970705" cy="1080000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43D62D3-EB13-7B97-63A5-551B58618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0" y="3229781"/>
              <a:ext cx="720000" cy="96048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31F89E9-1589-75FF-C628-C32BC9838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15" y="3221834"/>
              <a:ext cx="720000" cy="959544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231DB60-65E9-C8C5-F596-0EDD6108B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3209117"/>
              <a:ext cx="720000" cy="94689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CC2BD1C-BF75-E626-B6DD-3D98C9D67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442" y="3170021"/>
              <a:ext cx="720000" cy="10800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B8F46D1-3642-3C85-FE0D-E5B0124648E4}"/>
              </a:ext>
            </a:extLst>
          </p:cNvPr>
          <p:cNvGrpSpPr/>
          <p:nvPr/>
        </p:nvGrpSpPr>
        <p:grpSpPr>
          <a:xfrm>
            <a:off x="4975773" y="5656305"/>
            <a:ext cx="2970705" cy="1080000"/>
            <a:chOff x="4196715" y="3170021"/>
            <a:chExt cx="2970705" cy="1080000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E549FF8-B3BA-0499-6827-68E01806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0" y="3229781"/>
              <a:ext cx="720000" cy="96048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63B14569-8357-DF6F-CAC3-77AA5BA15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15" y="3221834"/>
              <a:ext cx="720000" cy="959544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D1E5946A-AE63-95BB-F6F4-0E09AB6E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3209117"/>
              <a:ext cx="720000" cy="946897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D250661-8906-675E-78DB-2C177A1E6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442" y="3170021"/>
              <a:ext cx="72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844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83F80-41AD-CD3A-AB5F-EA5989C4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also use parallelism f</a:t>
            </a:r>
            <a:r>
              <a:rPr dirty="0"/>
              <a:t>or </a:t>
            </a:r>
            <a:r>
              <a:rPr b="1" i="1" dirty="0"/>
              <a:t>Spatial Reuse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2C543-375A-C119-1B7E-695097E8C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5860" y="1825625"/>
            <a:ext cx="1836139" cy="4351338"/>
          </a:xfrm>
        </p:spPr>
        <p:txBody>
          <a:bodyPr>
            <a:normAutofit/>
          </a:bodyPr>
          <a:lstStyle/>
          <a:p>
            <a:r>
              <a:rPr lang="en-GB" sz="2400" dirty="0"/>
              <a:t>Direct-wiring  Multicast</a:t>
            </a:r>
          </a:p>
          <a:p>
            <a:r>
              <a:rPr lang="en-GB" sz="2400" dirty="0"/>
              <a:t>Up against the speed of light</a:t>
            </a:r>
          </a:p>
        </p:txBody>
      </p:sp>
      <p:pic>
        <p:nvPicPr>
          <p:cNvPr id="4" name="Picture 3" descr="11.png"/>
          <p:cNvPicPr>
            <a:picLocks noChangeAspect="1"/>
          </p:cNvPicPr>
          <p:nvPr/>
        </p:nvPicPr>
        <p:blipFill rotWithShape="1">
          <a:blip r:embed="rId2"/>
          <a:srcRect t="13103"/>
          <a:stretch/>
        </p:blipFill>
        <p:spPr>
          <a:xfrm>
            <a:off x="1945285" y="1825624"/>
            <a:ext cx="8410575" cy="50323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35C81-E106-61A2-9ACB-45DD8CA4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723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9A4980-6C13-DB36-66A4-C1A0E084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also use parallelism for </a:t>
            </a:r>
            <a:r>
              <a:rPr lang="en-GB" b="1" i="1" dirty="0"/>
              <a:t>Spatial Reuse</a:t>
            </a:r>
            <a:endParaRPr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C6655C7-C75D-74EC-0B8C-738EA9A4686A}"/>
              </a:ext>
            </a:extLst>
          </p:cNvPr>
          <p:cNvGrpSpPr/>
          <p:nvPr/>
        </p:nvGrpSpPr>
        <p:grpSpPr>
          <a:xfrm>
            <a:off x="1945285" y="1825625"/>
            <a:ext cx="8410576" cy="5034054"/>
            <a:chOff x="1945285" y="1825625"/>
            <a:chExt cx="8410576" cy="5034054"/>
          </a:xfrm>
        </p:grpSpPr>
        <p:pic>
          <p:nvPicPr>
            <p:cNvPr id="4" name="Picture 3" descr="10.png"/>
            <p:cNvPicPr>
              <a:picLocks noChangeAspect="1"/>
            </p:cNvPicPr>
            <p:nvPr/>
          </p:nvPicPr>
          <p:blipFill rotWithShape="1">
            <a:blip r:embed="rId2"/>
            <a:srcRect l="1348" t="13074" r="1297"/>
            <a:stretch/>
          </p:blipFill>
          <p:spPr>
            <a:xfrm>
              <a:off x="1945285" y="1825625"/>
              <a:ext cx="8410576" cy="5034054"/>
            </a:xfrm>
            <a:prstGeom prst="rect">
              <a:avLst/>
            </a:prstGeom>
          </p:spPr>
        </p:pic>
        <p:pic>
          <p:nvPicPr>
            <p:cNvPr id="3" name="Picture 2" descr="10.png">
              <a:extLst>
                <a:ext uri="{FF2B5EF4-FFF2-40B4-BE49-F238E27FC236}">
                  <a16:creationId xmlns:a16="http://schemas.microsoft.com/office/drawing/2014/main" id="{100AD057-A418-9264-BA47-1B5FE9E3D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644" t="25556" r="57826" b="72739"/>
            <a:stretch/>
          </p:blipFill>
          <p:spPr>
            <a:xfrm>
              <a:off x="4476043" y="3863623"/>
              <a:ext cx="996245" cy="98777"/>
            </a:xfrm>
            <a:prstGeom prst="rect">
              <a:avLst/>
            </a:prstGeom>
          </p:spPr>
        </p:pic>
        <p:pic>
          <p:nvPicPr>
            <p:cNvPr id="5" name="Picture 4" descr="10.png">
              <a:extLst>
                <a:ext uri="{FF2B5EF4-FFF2-40B4-BE49-F238E27FC236}">
                  <a16:creationId xmlns:a16="http://schemas.microsoft.com/office/drawing/2014/main" id="{02389003-9F00-1E02-1208-15F3326B1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644" t="25556" r="57826" b="72447"/>
            <a:stretch/>
          </p:blipFill>
          <p:spPr>
            <a:xfrm>
              <a:off x="4476042" y="5757336"/>
              <a:ext cx="996245" cy="115708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8B2E32-6A7C-208C-AEEC-419A45B79F13}"/>
                </a:ext>
              </a:extLst>
            </p:cNvPr>
            <p:cNvSpPr/>
            <p:nvPr/>
          </p:nvSpPr>
          <p:spPr>
            <a:xfrm>
              <a:off x="5438420" y="3863623"/>
              <a:ext cx="403579" cy="40357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D18A77E-ACDE-DDB7-FE78-11D33BA15452}"/>
                </a:ext>
              </a:extLst>
            </p:cNvPr>
            <p:cNvSpPr/>
            <p:nvPr/>
          </p:nvSpPr>
          <p:spPr>
            <a:xfrm>
              <a:off x="5440535" y="5763687"/>
              <a:ext cx="403579" cy="40357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8103FDF8-1BE5-2347-8E87-CE84F3814B28}"/>
                </a:ext>
              </a:extLst>
            </p:cNvPr>
            <p:cNvCxnSpPr>
              <a:cxnSpLocks/>
              <a:stCxn id="14" idx="6"/>
              <a:endCxn id="6" idx="1"/>
            </p:cNvCxnSpPr>
            <p:nvPr/>
          </p:nvCxnSpPr>
          <p:spPr>
            <a:xfrm flipH="1">
              <a:off x="5497523" y="2820811"/>
              <a:ext cx="1329433" cy="1101914"/>
            </a:xfrm>
            <a:prstGeom prst="bentConnector4">
              <a:avLst>
                <a:gd name="adj1" fmla="val -17195"/>
                <a:gd name="adj2" fmla="val 72737"/>
              </a:avLst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B978E-73B4-FBC4-8560-23B1A5F4C754}"/>
                </a:ext>
              </a:extLst>
            </p:cNvPr>
            <p:cNvSpPr/>
            <p:nvPr/>
          </p:nvSpPr>
          <p:spPr>
            <a:xfrm>
              <a:off x="6674556" y="2723444"/>
              <a:ext cx="152400" cy="19473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8DC43776-7CA6-E760-6CBE-F8279A360FD0}"/>
                </a:ext>
              </a:extLst>
            </p:cNvPr>
            <p:cNvCxnSpPr>
              <a:cxnSpLocks/>
              <a:stCxn id="23" idx="6"/>
            </p:cNvCxnSpPr>
            <p:nvPr/>
          </p:nvCxnSpPr>
          <p:spPr>
            <a:xfrm flipH="1">
              <a:off x="5499580" y="4000167"/>
              <a:ext cx="1329433" cy="1101914"/>
            </a:xfrm>
            <a:prstGeom prst="bentConnector4">
              <a:avLst>
                <a:gd name="adj1" fmla="val -17195"/>
                <a:gd name="adj2" fmla="val 72737"/>
              </a:avLst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E3B9F02-BD4E-E90D-B38F-C0702A458D1D}"/>
                </a:ext>
              </a:extLst>
            </p:cNvPr>
            <p:cNvSpPr/>
            <p:nvPr/>
          </p:nvSpPr>
          <p:spPr>
            <a:xfrm>
              <a:off x="6676613" y="3902800"/>
              <a:ext cx="152400" cy="19473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867EFEA3-0A57-85A3-185F-43EEEFF56E86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5499580" y="5466644"/>
              <a:ext cx="58" cy="356145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24">
              <a:extLst>
                <a:ext uri="{FF2B5EF4-FFF2-40B4-BE49-F238E27FC236}">
                  <a16:creationId xmlns:a16="http://schemas.microsoft.com/office/drawing/2014/main" id="{A48D20FA-593F-7AB3-9231-8D492B05C84F}"/>
                </a:ext>
              </a:extLst>
            </p:cNvPr>
            <p:cNvCxnSpPr>
              <a:cxnSpLocks/>
            </p:cNvCxnSpPr>
            <p:nvPr/>
          </p:nvCxnSpPr>
          <p:spPr>
            <a:xfrm>
              <a:off x="5497523" y="5149142"/>
              <a:ext cx="0" cy="283634"/>
            </a:xfrm>
            <a:prstGeom prst="straightConnector1">
              <a:avLst/>
            </a:prstGeom>
            <a:ln w="50800">
              <a:solidFill>
                <a:srgbClr val="00B05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C9CB943E-04ED-3966-EE9E-05F09746A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5861" y="1825625"/>
            <a:ext cx="1836139" cy="4351338"/>
          </a:xfrm>
        </p:spPr>
        <p:txBody>
          <a:bodyPr>
            <a:normAutofit/>
          </a:bodyPr>
          <a:lstStyle/>
          <a:p>
            <a:r>
              <a:rPr lang="en-GB" sz="2400" dirty="0"/>
              <a:t>Systolic Multicast</a:t>
            </a:r>
          </a:p>
          <a:p>
            <a:r>
              <a:rPr lang="en-GB" sz="2400" dirty="0"/>
              <a:t>Registered at each step</a:t>
            </a:r>
          </a:p>
          <a:p>
            <a:r>
              <a:rPr lang="en-GB" sz="2400" dirty="0"/>
              <a:t>Signal can go further</a:t>
            </a:r>
          </a:p>
          <a:p>
            <a:r>
              <a:rPr lang="en-GB" sz="2400" dirty="0"/>
              <a:t>Clocks can run faster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F1ACD2-5191-AE53-F3BF-2368BEE0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357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Slightly more advanced PE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01CAE-3600-B68F-D821-BD0AFFADEE82}"/>
              </a:ext>
            </a:extLst>
          </p:cNvPr>
          <p:cNvSpPr/>
          <p:nvPr/>
        </p:nvSpPr>
        <p:spPr>
          <a:xfrm>
            <a:off x="6252937" y="566104"/>
            <a:ext cx="2292439" cy="732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Input Activation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08C9D-F5EF-6797-25F4-99EEB5A7543B}"/>
              </a:ext>
            </a:extLst>
          </p:cNvPr>
          <p:cNvSpPr/>
          <p:nvPr/>
        </p:nvSpPr>
        <p:spPr>
          <a:xfrm>
            <a:off x="2643375" y="2285742"/>
            <a:ext cx="2292439" cy="7324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645722-2991-D467-589B-8B9A3FB3B4FA}"/>
              </a:ext>
            </a:extLst>
          </p:cNvPr>
          <p:cNvSpPr/>
          <p:nvPr/>
        </p:nvSpPr>
        <p:spPr>
          <a:xfrm>
            <a:off x="9870048" y="3854582"/>
            <a:ext cx="2292439" cy="732459"/>
          </a:xfrm>
          <a:prstGeom prst="rect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Output Activation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7992C-CE41-7B8D-7D97-0F7650BFDDCF}"/>
              </a:ext>
            </a:extLst>
          </p:cNvPr>
          <p:cNvSpPr/>
          <p:nvPr/>
        </p:nvSpPr>
        <p:spPr>
          <a:xfrm>
            <a:off x="6821756" y="2013975"/>
            <a:ext cx="1161244" cy="411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Register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402B5-5965-8535-8EC5-2867A7444A84}"/>
              </a:ext>
            </a:extLst>
          </p:cNvPr>
          <p:cNvSpPr/>
          <p:nvPr/>
        </p:nvSpPr>
        <p:spPr>
          <a:xfrm rot="16200000">
            <a:off x="5433036" y="2446266"/>
            <a:ext cx="1161244" cy="4114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Register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DFC292-AFB2-1D3F-146E-36FF050299A0}"/>
              </a:ext>
            </a:extLst>
          </p:cNvPr>
          <p:cNvSpPr/>
          <p:nvPr/>
        </p:nvSpPr>
        <p:spPr>
          <a:xfrm rot="16200000">
            <a:off x="8194985" y="4007420"/>
            <a:ext cx="1158023" cy="419313"/>
          </a:xfrm>
          <a:prstGeom prst="rect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Register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B69A2C-69DC-B159-1045-B25FA086BF14}"/>
              </a:ext>
            </a:extLst>
          </p:cNvPr>
          <p:cNvSpPr/>
          <p:nvPr/>
        </p:nvSpPr>
        <p:spPr>
          <a:xfrm>
            <a:off x="6818533" y="2863398"/>
            <a:ext cx="1161244" cy="11612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F13888-DBF3-6F04-BA54-66108F58384B}"/>
              </a:ext>
            </a:extLst>
          </p:cNvPr>
          <p:cNvCxnSpPr>
            <a:cxnSpLocks/>
            <a:stCxn id="11" idx="2"/>
            <a:endCxn id="8" idx="1"/>
          </p:cNvCxnSpPr>
          <p:nvPr/>
        </p:nvCxnSpPr>
        <p:spPr>
          <a:xfrm>
            <a:off x="8983653" y="4217076"/>
            <a:ext cx="886395" cy="3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4F45C8-1203-1BFF-076B-3AD1EBAAC158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7399157" y="1298563"/>
            <a:ext cx="3221" cy="7154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C302A3-7162-5DF9-2D62-79B9AA41A1DE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7399155" y="2599267"/>
            <a:ext cx="3223" cy="264131"/>
          </a:xfrm>
          <a:prstGeom prst="straightConnector1">
            <a:avLst/>
          </a:prstGeom>
          <a:ln w="381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0E0843-C540-379C-E4C5-8B2B497DDF4F}"/>
              </a:ext>
            </a:extLst>
          </p:cNvPr>
          <p:cNvCxnSpPr>
            <a:cxnSpLocks/>
            <a:stCxn id="10" idx="1"/>
            <a:endCxn id="12" idx="2"/>
          </p:cNvCxnSpPr>
          <p:nvPr/>
        </p:nvCxnSpPr>
        <p:spPr>
          <a:xfrm rot="16200000" flipH="1">
            <a:off x="6310382" y="2935868"/>
            <a:ext cx="211427" cy="80487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D684F9-BA4C-248A-1D53-2FE1C2D340D5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 flipV="1">
            <a:off x="4935814" y="2651971"/>
            <a:ext cx="87213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25E5C0D-C7CB-5156-5E3F-8A0051F2BB0D}"/>
              </a:ext>
            </a:extLst>
          </p:cNvPr>
          <p:cNvSpPr/>
          <p:nvPr/>
        </p:nvSpPr>
        <p:spPr>
          <a:xfrm>
            <a:off x="5345312" y="1499540"/>
            <a:ext cx="4115238" cy="37410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dirty="0">
                <a:solidFill>
                  <a:schemeClr val="accent4"/>
                </a:solidFill>
              </a:rPr>
              <a:t>Processing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dirty="0">
                <a:solidFill>
                  <a:schemeClr val="accent4"/>
                </a:solidFill>
              </a:rPr>
              <a:t>element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AFAD0-D07A-FEBD-8765-9A10A61A18DC}"/>
              </a:ext>
            </a:extLst>
          </p:cNvPr>
          <p:cNvSpPr/>
          <p:nvPr/>
        </p:nvSpPr>
        <p:spPr>
          <a:xfrm>
            <a:off x="2643375" y="3852458"/>
            <a:ext cx="2292439" cy="7324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Partial Sum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535C60-0D2B-1DBC-49E6-367E84EDF666}"/>
              </a:ext>
            </a:extLst>
          </p:cNvPr>
          <p:cNvSpPr/>
          <p:nvPr/>
        </p:nvSpPr>
        <p:spPr>
          <a:xfrm rot="16200000">
            <a:off x="5441441" y="4012983"/>
            <a:ext cx="1161244" cy="4114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Register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72E9FA-32E2-2E7C-69DF-10D749A7668D}"/>
              </a:ext>
            </a:extLst>
          </p:cNvPr>
          <p:cNvCxnSpPr>
            <a:cxnSpLocks/>
            <a:stCxn id="12" idx="5"/>
            <a:endCxn id="11" idx="0"/>
          </p:cNvCxnSpPr>
          <p:nvPr/>
        </p:nvCxnSpPr>
        <p:spPr>
          <a:xfrm rot="16200000" flipH="1">
            <a:off x="8005781" y="3658517"/>
            <a:ext cx="362494" cy="75462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276735-9A39-E7DB-CA63-D3181C0DC431}"/>
              </a:ext>
            </a:extLst>
          </p:cNvPr>
          <p:cNvCxnSpPr>
            <a:cxnSpLocks/>
            <a:stCxn id="5" idx="2"/>
            <a:endCxn id="12" idx="3"/>
          </p:cNvCxnSpPr>
          <p:nvPr/>
        </p:nvCxnSpPr>
        <p:spPr>
          <a:xfrm flipV="1">
            <a:off x="6227768" y="3854582"/>
            <a:ext cx="760825" cy="36410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EF3E1D-0BB3-88D0-3007-9792454029C1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>
            <a:off x="4935814" y="4218688"/>
            <a:ext cx="8805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C7E422-C1BB-A712-59D4-469EB108327F}"/>
              </a:ext>
            </a:extLst>
          </p:cNvPr>
          <p:cNvCxnSpPr>
            <a:cxnSpLocks/>
            <a:stCxn id="13" idx="2"/>
            <a:endCxn id="102" idx="1"/>
          </p:cNvCxnSpPr>
          <p:nvPr/>
        </p:nvCxnSpPr>
        <p:spPr>
          <a:xfrm>
            <a:off x="7519184" y="2651970"/>
            <a:ext cx="2350864" cy="8344"/>
          </a:xfrm>
          <a:prstGeom prst="straightConnector1">
            <a:avLst/>
          </a:prstGeom>
          <a:ln w="38100" cap="sq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3A8F4549-C9E7-DF26-4405-9D22A7FD5EC4}"/>
              </a:ext>
            </a:extLst>
          </p:cNvPr>
          <p:cNvSpPr/>
          <p:nvPr/>
        </p:nvSpPr>
        <p:spPr>
          <a:xfrm>
            <a:off x="7285572" y="2535164"/>
            <a:ext cx="233612" cy="233612"/>
          </a:xfrm>
          <a:prstGeom prst="arc">
            <a:avLst>
              <a:gd name="adj1" fmla="val 10875428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FCD3FC-3E9E-EFC4-EBBD-0C694A6E59DC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 flipV="1">
            <a:off x="6219363" y="2649407"/>
            <a:ext cx="1066237" cy="2564"/>
          </a:xfrm>
          <a:prstGeom prst="straightConnector1">
            <a:avLst/>
          </a:prstGeom>
          <a:ln w="3810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FD62114-E940-2402-A90E-1EB449C6426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7402378" y="2425385"/>
            <a:ext cx="0" cy="71223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25">
            <a:extLst>
              <a:ext uri="{FF2B5EF4-FFF2-40B4-BE49-F238E27FC236}">
                <a16:creationId xmlns:a16="http://schemas.microsoft.com/office/drawing/2014/main" id="{1472C241-D975-B1F5-CF36-2AA0B0FC2C2E}"/>
              </a:ext>
            </a:extLst>
          </p:cNvPr>
          <p:cNvCxnSpPr>
            <a:cxnSpLocks/>
            <a:stCxn id="11" idx="3"/>
            <a:endCxn id="12" idx="6"/>
          </p:cNvCxnSpPr>
          <p:nvPr/>
        </p:nvCxnSpPr>
        <p:spPr>
          <a:xfrm rot="16200000" flipV="1">
            <a:off x="8279865" y="3143933"/>
            <a:ext cx="194045" cy="79422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336A108-1CCB-5D00-8CBD-432C4BAC7E37}"/>
              </a:ext>
            </a:extLst>
          </p:cNvPr>
          <p:cNvSpPr/>
          <p:nvPr/>
        </p:nvSpPr>
        <p:spPr>
          <a:xfrm>
            <a:off x="9870048" y="2294084"/>
            <a:ext cx="1880909" cy="732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Forwarding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7F118-AE91-8580-595F-C7A7EF7A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DA3BEB7-C792-91B0-0AF0-AEAC53F2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4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Matrix Multiply</a:t>
            </a:r>
          </a:p>
        </p:txBody>
      </p:sp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2FDFFB82-12B6-58F8-F112-7C9E1C44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9547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/>
                </a:solidFill>
              </a:rPr>
              <a:t>Direct-wiring multicast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/>
                </a:solidFill>
              </a:rPr>
              <a:t>Typical width: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Applicable to any non-accumulation dimensions</a:t>
            </a:r>
            <a:endParaRPr lang="en-GB" sz="24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/>
                </a:solidFill>
              </a:rPr>
              <a:t>E.g. NVDLA, </a:t>
            </a:r>
            <a:r>
              <a:rPr lang="en-GB" sz="2400" dirty="0" err="1">
                <a:solidFill>
                  <a:schemeClr val="accent4"/>
                </a:solidFill>
              </a:rPr>
              <a:t>DianNao</a:t>
            </a:r>
            <a:endParaRPr lang="en-GB" sz="2400" dirty="0">
              <a:solidFill>
                <a:schemeClr val="accent4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7D4F63-05D9-CE8B-FACC-9BBB731FA90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089025"/>
            <a:ext cx="5181600" cy="2339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spatial_for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m=0; m&lt;M; m++ ){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 n=0; n&lt;N; n++ ){ 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 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for( k=0; k&lt;K; k++ ){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GB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I[m, k]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GB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W[k, n]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Activation(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 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67" name="Content Placeholder 7" descr="11.png">
            <a:extLst>
              <a:ext uri="{FF2B5EF4-FFF2-40B4-BE49-F238E27FC236}">
                <a16:creationId xmlns:a16="http://schemas.microsoft.com/office/drawing/2014/main" id="{63442F32-6CF2-8B50-A923-BA493AD83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27" t="-1522" r="22128" b="-1547"/>
          <a:stretch/>
        </p:blipFill>
        <p:spPr>
          <a:xfrm>
            <a:off x="8669867" y="3654505"/>
            <a:ext cx="3522133" cy="32034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11AF3CE-AB85-0963-67F7-CBE52EA4F3D9}"/>
              </a:ext>
            </a:extLst>
          </p:cNvPr>
          <p:cNvSpPr>
            <a:spLocks/>
          </p:cNvSpPr>
          <p:nvPr/>
        </p:nvSpPr>
        <p:spPr>
          <a:xfrm rot="5400000">
            <a:off x="964542" y="5716166"/>
            <a:ext cx="492103" cy="492103"/>
          </a:xfrm>
          <a:prstGeom prst="ellipse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/>
              <a:t>+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60E43C-956A-9950-DBDC-9B6EA171592B}"/>
              </a:ext>
            </a:extLst>
          </p:cNvPr>
          <p:cNvCxnSpPr>
            <a:cxnSpLocks/>
            <a:stCxn id="43" idx="6"/>
            <a:endCxn id="21" idx="2"/>
          </p:cNvCxnSpPr>
          <p:nvPr/>
        </p:nvCxnSpPr>
        <p:spPr>
          <a:xfrm>
            <a:off x="1204411" y="5537298"/>
            <a:ext cx="6182" cy="1788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B1236B8B-88DE-3D57-3587-DBE35456A804}"/>
              </a:ext>
            </a:extLst>
          </p:cNvPr>
          <p:cNvSpPr>
            <a:spLocks/>
          </p:cNvSpPr>
          <p:nvPr/>
        </p:nvSpPr>
        <p:spPr>
          <a:xfrm rot="5400000">
            <a:off x="958360" y="5045195"/>
            <a:ext cx="492103" cy="49210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GB" sz="3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76BC68-974A-124D-CBFE-7AA1A4A44260}"/>
              </a:ext>
            </a:extLst>
          </p:cNvPr>
          <p:cNvSpPr>
            <a:spLocks/>
          </p:cNvSpPr>
          <p:nvPr/>
        </p:nvSpPr>
        <p:spPr>
          <a:xfrm rot="5400000">
            <a:off x="1598911" y="5716166"/>
            <a:ext cx="492103" cy="492103"/>
          </a:xfrm>
          <a:prstGeom prst="ellipse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/>
              <a:t>+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FC3CAC-6A86-DB71-9A2E-4F594E5F332D}"/>
              </a:ext>
            </a:extLst>
          </p:cNvPr>
          <p:cNvCxnSpPr>
            <a:cxnSpLocks/>
            <a:stCxn id="30" idx="6"/>
            <a:endCxn id="28" idx="2"/>
          </p:cNvCxnSpPr>
          <p:nvPr/>
        </p:nvCxnSpPr>
        <p:spPr>
          <a:xfrm>
            <a:off x="1838780" y="5537298"/>
            <a:ext cx="6182" cy="1788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B16274F-4D60-6C2A-86C5-68B14E8710B0}"/>
              </a:ext>
            </a:extLst>
          </p:cNvPr>
          <p:cNvSpPr>
            <a:spLocks/>
          </p:cNvSpPr>
          <p:nvPr/>
        </p:nvSpPr>
        <p:spPr>
          <a:xfrm rot="5400000">
            <a:off x="1592729" y="5045195"/>
            <a:ext cx="492103" cy="49210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GB" sz="36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4D3D89-426B-8DFA-FF3E-AE7BF30B1D06}"/>
              </a:ext>
            </a:extLst>
          </p:cNvPr>
          <p:cNvSpPr>
            <a:spLocks/>
          </p:cNvSpPr>
          <p:nvPr/>
        </p:nvSpPr>
        <p:spPr>
          <a:xfrm rot="5400000">
            <a:off x="2233280" y="5716166"/>
            <a:ext cx="492103" cy="492103"/>
          </a:xfrm>
          <a:prstGeom prst="ellipse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/>
              <a:t>+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69D9F29-401F-C886-6C4F-8994918D559D}"/>
              </a:ext>
            </a:extLst>
          </p:cNvPr>
          <p:cNvCxnSpPr>
            <a:cxnSpLocks/>
            <a:stCxn id="39" idx="6"/>
            <a:endCxn id="31" idx="2"/>
          </p:cNvCxnSpPr>
          <p:nvPr/>
        </p:nvCxnSpPr>
        <p:spPr>
          <a:xfrm>
            <a:off x="2473149" y="5537298"/>
            <a:ext cx="6182" cy="1788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3C209AB-5057-1CB4-4379-694B7348A1DA}"/>
              </a:ext>
            </a:extLst>
          </p:cNvPr>
          <p:cNvSpPr>
            <a:spLocks/>
          </p:cNvSpPr>
          <p:nvPr/>
        </p:nvSpPr>
        <p:spPr>
          <a:xfrm rot="5400000">
            <a:off x="2227098" y="5045195"/>
            <a:ext cx="492103" cy="49210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GB" sz="36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377D4BB-087D-6706-BDB5-6C375B5EEC74}"/>
              </a:ext>
            </a:extLst>
          </p:cNvPr>
          <p:cNvSpPr>
            <a:spLocks/>
          </p:cNvSpPr>
          <p:nvPr/>
        </p:nvSpPr>
        <p:spPr>
          <a:xfrm rot="5400000">
            <a:off x="2867649" y="5716166"/>
            <a:ext cx="492103" cy="492103"/>
          </a:xfrm>
          <a:prstGeom prst="ellipse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/>
              <a:t>+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C1DB53C-2A1E-2051-06B3-61B41D5E6E87}"/>
              </a:ext>
            </a:extLst>
          </p:cNvPr>
          <p:cNvCxnSpPr>
            <a:cxnSpLocks/>
            <a:stCxn id="42" idx="6"/>
            <a:endCxn id="40" idx="2"/>
          </p:cNvCxnSpPr>
          <p:nvPr/>
        </p:nvCxnSpPr>
        <p:spPr>
          <a:xfrm>
            <a:off x="3107518" y="5537298"/>
            <a:ext cx="6182" cy="1788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C6F4A9ED-AE40-29D8-1A46-F091D71E79B4}"/>
              </a:ext>
            </a:extLst>
          </p:cNvPr>
          <p:cNvSpPr>
            <a:spLocks/>
          </p:cNvSpPr>
          <p:nvPr/>
        </p:nvSpPr>
        <p:spPr>
          <a:xfrm rot="5400000">
            <a:off x="2861467" y="5045195"/>
            <a:ext cx="492103" cy="49210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GB" sz="36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E9A6CB5-20A1-617B-949E-44CB53C71563}"/>
              </a:ext>
            </a:extLst>
          </p:cNvPr>
          <p:cNvSpPr>
            <a:spLocks/>
          </p:cNvSpPr>
          <p:nvPr/>
        </p:nvSpPr>
        <p:spPr>
          <a:xfrm rot="5400000">
            <a:off x="3502018" y="5716166"/>
            <a:ext cx="492103" cy="492103"/>
          </a:xfrm>
          <a:prstGeom prst="ellipse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/>
              <a:t>+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1A9E810-E734-B674-E0CA-0E43CC7E45E0}"/>
              </a:ext>
            </a:extLst>
          </p:cNvPr>
          <p:cNvCxnSpPr>
            <a:cxnSpLocks/>
            <a:stCxn id="47" idx="6"/>
            <a:endCxn id="44" idx="2"/>
          </p:cNvCxnSpPr>
          <p:nvPr/>
        </p:nvCxnSpPr>
        <p:spPr>
          <a:xfrm>
            <a:off x="3741887" y="5537298"/>
            <a:ext cx="6182" cy="1788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EA54A9A3-6085-FC67-A072-15DEE1DAC8E2}"/>
              </a:ext>
            </a:extLst>
          </p:cNvPr>
          <p:cNvSpPr>
            <a:spLocks/>
          </p:cNvSpPr>
          <p:nvPr/>
        </p:nvSpPr>
        <p:spPr>
          <a:xfrm rot="5400000">
            <a:off x="3495836" y="5045195"/>
            <a:ext cx="492103" cy="49210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GB" sz="36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1741631-CDC0-4099-5376-1A95D140EB8A}"/>
              </a:ext>
            </a:extLst>
          </p:cNvPr>
          <p:cNvSpPr>
            <a:spLocks/>
          </p:cNvSpPr>
          <p:nvPr/>
        </p:nvSpPr>
        <p:spPr>
          <a:xfrm rot="5400000">
            <a:off x="4136387" y="5716166"/>
            <a:ext cx="492103" cy="492103"/>
          </a:xfrm>
          <a:prstGeom prst="ellipse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/>
              <a:t>+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E145700-7469-294E-9B57-94DC3C6B2F48}"/>
              </a:ext>
            </a:extLst>
          </p:cNvPr>
          <p:cNvCxnSpPr>
            <a:cxnSpLocks/>
            <a:stCxn id="51" idx="6"/>
            <a:endCxn id="49" idx="2"/>
          </p:cNvCxnSpPr>
          <p:nvPr/>
        </p:nvCxnSpPr>
        <p:spPr>
          <a:xfrm>
            <a:off x="4376256" y="5537298"/>
            <a:ext cx="6182" cy="1788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D2817E11-21FD-14E6-FA2E-1F9B08A50B23}"/>
              </a:ext>
            </a:extLst>
          </p:cNvPr>
          <p:cNvSpPr>
            <a:spLocks/>
          </p:cNvSpPr>
          <p:nvPr/>
        </p:nvSpPr>
        <p:spPr>
          <a:xfrm rot="5400000">
            <a:off x="4130205" y="5045195"/>
            <a:ext cx="492103" cy="49210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GB" sz="360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DE1B170-10B5-637B-9DAD-00DE55C04113}"/>
              </a:ext>
            </a:extLst>
          </p:cNvPr>
          <p:cNvSpPr>
            <a:spLocks/>
          </p:cNvSpPr>
          <p:nvPr/>
        </p:nvSpPr>
        <p:spPr>
          <a:xfrm rot="5400000">
            <a:off x="4770756" y="5716166"/>
            <a:ext cx="492103" cy="492103"/>
          </a:xfrm>
          <a:prstGeom prst="ellipse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/>
              <a:t>+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33A51F0-1025-16BD-46D1-0CF23542CE23}"/>
              </a:ext>
            </a:extLst>
          </p:cNvPr>
          <p:cNvCxnSpPr>
            <a:cxnSpLocks/>
            <a:stCxn id="54" idx="6"/>
            <a:endCxn id="52" idx="2"/>
          </p:cNvCxnSpPr>
          <p:nvPr/>
        </p:nvCxnSpPr>
        <p:spPr>
          <a:xfrm>
            <a:off x="5010625" y="5537298"/>
            <a:ext cx="6182" cy="1788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FE45ED81-8001-8FB7-F138-46ADA58BE794}"/>
              </a:ext>
            </a:extLst>
          </p:cNvPr>
          <p:cNvSpPr>
            <a:spLocks/>
          </p:cNvSpPr>
          <p:nvPr/>
        </p:nvSpPr>
        <p:spPr>
          <a:xfrm rot="5400000">
            <a:off x="4764574" y="5045195"/>
            <a:ext cx="492103" cy="49210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GB" sz="36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B0193A9-4007-54B4-652B-4CCFC85C6F5B}"/>
              </a:ext>
            </a:extLst>
          </p:cNvPr>
          <p:cNvSpPr>
            <a:spLocks/>
          </p:cNvSpPr>
          <p:nvPr/>
        </p:nvSpPr>
        <p:spPr>
          <a:xfrm rot="5400000">
            <a:off x="5405125" y="5716166"/>
            <a:ext cx="492103" cy="492103"/>
          </a:xfrm>
          <a:prstGeom prst="ellipse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/>
              <a:t>+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5638767-4DDE-E9ED-1493-948F10E168B9}"/>
              </a:ext>
            </a:extLst>
          </p:cNvPr>
          <p:cNvCxnSpPr>
            <a:cxnSpLocks/>
            <a:stCxn id="62" idx="6"/>
            <a:endCxn id="55" idx="2"/>
          </p:cNvCxnSpPr>
          <p:nvPr/>
        </p:nvCxnSpPr>
        <p:spPr>
          <a:xfrm>
            <a:off x="5644994" y="5537298"/>
            <a:ext cx="6182" cy="1788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FAFE7E36-B9A2-68A4-A928-8683B576E7A2}"/>
              </a:ext>
            </a:extLst>
          </p:cNvPr>
          <p:cNvSpPr>
            <a:spLocks/>
          </p:cNvSpPr>
          <p:nvPr/>
        </p:nvSpPr>
        <p:spPr>
          <a:xfrm rot="5400000">
            <a:off x="5398943" y="5045195"/>
            <a:ext cx="492103" cy="49210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GB" sz="3600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629BCD2-F061-99C8-9EF3-55C26D57DB11}"/>
              </a:ext>
            </a:extLst>
          </p:cNvPr>
          <p:cNvGrpSpPr/>
          <p:nvPr/>
        </p:nvGrpSpPr>
        <p:grpSpPr>
          <a:xfrm>
            <a:off x="1026502" y="4321537"/>
            <a:ext cx="4446765" cy="814841"/>
            <a:chOff x="1026502" y="4596168"/>
            <a:chExt cx="4446765" cy="54021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9F6D45F-43D4-47B5-CBE8-93FD19A06C95}"/>
                </a:ext>
              </a:extLst>
            </p:cNvPr>
            <p:cNvCxnSpPr>
              <a:cxnSpLocks/>
            </p:cNvCxnSpPr>
            <p:nvPr/>
          </p:nvCxnSpPr>
          <p:spPr>
            <a:xfrm>
              <a:off x="1026502" y="4596168"/>
              <a:ext cx="6182" cy="540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6E518AF-7AB5-0928-7C97-4AF6E2FC985F}"/>
                </a:ext>
              </a:extLst>
            </p:cNvPr>
            <p:cNvCxnSpPr>
              <a:cxnSpLocks/>
            </p:cNvCxnSpPr>
            <p:nvPr/>
          </p:nvCxnSpPr>
          <p:spPr>
            <a:xfrm>
              <a:off x="1660871" y="4596168"/>
              <a:ext cx="6182" cy="540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0D0E29B-54EE-FD4E-8E1F-7588D4C73328}"/>
                </a:ext>
              </a:extLst>
            </p:cNvPr>
            <p:cNvCxnSpPr>
              <a:cxnSpLocks/>
            </p:cNvCxnSpPr>
            <p:nvPr/>
          </p:nvCxnSpPr>
          <p:spPr>
            <a:xfrm>
              <a:off x="2295240" y="4596168"/>
              <a:ext cx="6182" cy="540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ED83076-ED2C-27A4-7421-2A721864440E}"/>
                </a:ext>
              </a:extLst>
            </p:cNvPr>
            <p:cNvCxnSpPr>
              <a:cxnSpLocks/>
            </p:cNvCxnSpPr>
            <p:nvPr/>
          </p:nvCxnSpPr>
          <p:spPr>
            <a:xfrm>
              <a:off x="2929609" y="4596168"/>
              <a:ext cx="6182" cy="540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F027298-4AD3-D950-EDCA-558FB21DD61F}"/>
                </a:ext>
              </a:extLst>
            </p:cNvPr>
            <p:cNvCxnSpPr>
              <a:cxnSpLocks/>
            </p:cNvCxnSpPr>
            <p:nvPr/>
          </p:nvCxnSpPr>
          <p:spPr>
            <a:xfrm>
              <a:off x="3563978" y="4596168"/>
              <a:ext cx="6182" cy="540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6981F03-02ED-48B5-4BA7-05712A2AA50C}"/>
                </a:ext>
              </a:extLst>
            </p:cNvPr>
            <p:cNvCxnSpPr>
              <a:cxnSpLocks/>
            </p:cNvCxnSpPr>
            <p:nvPr/>
          </p:nvCxnSpPr>
          <p:spPr>
            <a:xfrm>
              <a:off x="4198347" y="4596168"/>
              <a:ext cx="6182" cy="540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9778D1E-5EBC-8ED2-EFA5-52F6EEBCFBBA}"/>
                </a:ext>
              </a:extLst>
            </p:cNvPr>
            <p:cNvCxnSpPr>
              <a:cxnSpLocks/>
            </p:cNvCxnSpPr>
            <p:nvPr/>
          </p:nvCxnSpPr>
          <p:spPr>
            <a:xfrm>
              <a:off x="4832716" y="4596168"/>
              <a:ext cx="6182" cy="540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F843371-8BCD-2F0C-1423-ADC135DA84B4}"/>
                </a:ext>
              </a:extLst>
            </p:cNvPr>
            <p:cNvCxnSpPr>
              <a:cxnSpLocks/>
            </p:cNvCxnSpPr>
            <p:nvPr/>
          </p:nvCxnSpPr>
          <p:spPr>
            <a:xfrm>
              <a:off x="5467085" y="4596168"/>
              <a:ext cx="6182" cy="540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FCB4374C-5590-D6E6-BA87-6FF3EE5D167B}"/>
              </a:ext>
            </a:extLst>
          </p:cNvPr>
          <p:cNvCxnSpPr>
            <a:cxnSpLocks/>
            <a:stCxn id="73" idx="4"/>
            <a:endCxn id="62" idx="2"/>
          </p:cNvCxnSpPr>
          <p:nvPr/>
        </p:nvCxnSpPr>
        <p:spPr>
          <a:xfrm rot="5400000">
            <a:off x="5455581" y="4508130"/>
            <a:ext cx="726478" cy="347652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614EB098-FEDC-2AEB-C08F-D00A3251DEAE}"/>
              </a:ext>
            </a:extLst>
          </p:cNvPr>
          <p:cNvCxnSpPr>
            <a:cxnSpLocks/>
            <a:stCxn id="73" idx="4"/>
            <a:endCxn id="54" idx="2"/>
          </p:cNvCxnSpPr>
          <p:nvPr/>
        </p:nvCxnSpPr>
        <p:spPr>
          <a:xfrm rot="5400000">
            <a:off x="5138397" y="4190946"/>
            <a:ext cx="726478" cy="98202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C75F303F-B531-88EC-B0FC-C2A2F08B62F0}"/>
              </a:ext>
            </a:extLst>
          </p:cNvPr>
          <p:cNvCxnSpPr>
            <a:cxnSpLocks/>
            <a:stCxn id="73" idx="4"/>
            <a:endCxn id="51" idx="2"/>
          </p:cNvCxnSpPr>
          <p:nvPr/>
        </p:nvCxnSpPr>
        <p:spPr>
          <a:xfrm rot="5400000">
            <a:off x="4821212" y="3873761"/>
            <a:ext cx="726478" cy="1616390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A3E09AB9-CF7F-B9A8-869C-18E6212C1C86}"/>
              </a:ext>
            </a:extLst>
          </p:cNvPr>
          <p:cNvCxnSpPr>
            <a:cxnSpLocks/>
            <a:stCxn id="73" idx="4"/>
            <a:endCxn id="47" idx="2"/>
          </p:cNvCxnSpPr>
          <p:nvPr/>
        </p:nvCxnSpPr>
        <p:spPr>
          <a:xfrm rot="5400000">
            <a:off x="4504028" y="3556577"/>
            <a:ext cx="726478" cy="2250759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9DD281C6-C5F7-DE94-7FA8-50870353A455}"/>
              </a:ext>
            </a:extLst>
          </p:cNvPr>
          <p:cNvCxnSpPr>
            <a:cxnSpLocks/>
            <a:stCxn id="73" idx="4"/>
            <a:endCxn id="42" idx="2"/>
          </p:cNvCxnSpPr>
          <p:nvPr/>
        </p:nvCxnSpPr>
        <p:spPr>
          <a:xfrm rot="5400000">
            <a:off x="4186843" y="3239392"/>
            <a:ext cx="726478" cy="2885128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F864E2B2-7948-60AC-3996-DB81EDCFEF4C}"/>
              </a:ext>
            </a:extLst>
          </p:cNvPr>
          <p:cNvCxnSpPr>
            <a:cxnSpLocks/>
            <a:stCxn id="73" idx="4"/>
            <a:endCxn id="39" idx="2"/>
          </p:cNvCxnSpPr>
          <p:nvPr/>
        </p:nvCxnSpPr>
        <p:spPr>
          <a:xfrm rot="5400000">
            <a:off x="3869659" y="2922208"/>
            <a:ext cx="726478" cy="3519497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E8449DE2-1CB5-13C2-00DB-D01F62DCBB28}"/>
              </a:ext>
            </a:extLst>
          </p:cNvPr>
          <p:cNvCxnSpPr>
            <a:cxnSpLocks/>
            <a:stCxn id="73" idx="4"/>
            <a:endCxn id="30" idx="2"/>
          </p:cNvCxnSpPr>
          <p:nvPr/>
        </p:nvCxnSpPr>
        <p:spPr>
          <a:xfrm rot="5400000">
            <a:off x="3552474" y="2605023"/>
            <a:ext cx="726478" cy="4153866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77415FFD-643F-FD28-A180-7E875022F839}"/>
              </a:ext>
            </a:extLst>
          </p:cNvPr>
          <p:cNvCxnSpPr>
            <a:cxnSpLocks/>
            <a:stCxn id="73" idx="4"/>
            <a:endCxn id="43" idx="2"/>
          </p:cNvCxnSpPr>
          <p:nvPr/>
        </p:nvCxnSpPr>
        <p:spPr>
          <a:xfrm rot="5400000">
            <a:off x="3235290" y="2287839"/>
            <a:ext cx="726478" cy="4788235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368999F0-01B1-35A3-E07F-614502235C6D}"/>
              </a:ext>
            </a:extLst>
          </p:cNvPr>
          <p:cNvSpPr/>
          <p:nvPr/>
        </p:nvSpPr>
        <p:spPr>
          <a:xfrm>
            <a:off x="5916446" y="4123983"/>
            <a:ext cx="152400" cy="1947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90D5728-AE9D-A0FA-124B-445E5C3D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689479A-CAD6-E757-EC31-26528B86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926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Matrix Multiply</a:t>
            </a:r>
          </a:p>
        </p:txBody>
      </p:sp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2FDFFB82-12B6-58F8-F112-7C9E1C44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9547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/>
                </a:solidFill>
              </a:rPr>
              <a:t>Systolic multicast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Typical width: 8-256</a:t>
            </a:r>
            <a:endParaRPr lang="en-GB" sz="24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Applicable to any non-accumulation dimensions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/>
                </a:solidFill>
              </a:rPr>
              <a:t>E.g. Google </a:t>
            </a:r>
            <a:r>
              <a:rPr lang="en-GB" sz="2400" dirty="0"/>
              <a:t>TPU, </a:t>
            </a:r>
            <a:r>
              <a:rPr lang="en-GB" sz="2400" dirty="0" err="1"/>
              <a:t>Gemmini</a:t>
            </a:r>
            <a:endParaRPr lang="en-GB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7D4F63-05D9-CE8B-FACC-9BBB731FA90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089025"/>
            <a:ext cx="5181600" cy="2339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spatial_for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m=0; m&lt;M; m++ ){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 n=0; n&lt;N; n++ ){ 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 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for( k=0; k&lt;K; k++ ){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GB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I[m, k]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GB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W[k, n]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Activation(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 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67" name="Content Placeholder 7" descr="11.png">
            <a:extLst>
              <a:ext uri="{FF2B5EF4-FFF2-40B4-BE49-F238E27FC236}">
                <a16:creationId xmlns:a16="http://schemas.microsoft.com/office/drawing/2014/main" id="{63442F32-6CF2-8B50-A923-BA493AD83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27" t="-1522" r="22128" b="-1547"/>
          <a:stretch/>
        </p:blipFill>
        <p:spPr>
          <a:xfrm>
            <a:off x="8669867" y="3654505"/>
            <a:ext cx="3522133" cy="32034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11AF3CE-AB85-0963-67F7-CBE52EA4F3D9}"/>
              </a:ext>
            </a:extLst>
          </p:cNvPr>
          <p:cNvSpPr>
            <a:spLocks/>
          </p:cNvSpPr>
          <p:nvPr/>
        </p:nvSpPr>
        <p:spPr>
          <a:xfrm rot="5400000">
            <a:off x="964542" y="5716166"/>
            <a:ext cx="492103" cy="492103"/>
          </a:xfrm>
          <a:prstGeom prst="ellipse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/>
              <a:t>+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60E43C-956A-9950-DBDC-9B6EA171592B}"/>
              </a:ext>
            </a:extLst>
          </p:cNvPr>
          <p:cNvCxnSpPr>
            <a:cxnSpLocks/>
            <a:stCxn id="43" idx="6"/>
            <a:endCxn id="21" idx="2"/>
          </p:cNvCxnSpPr>
          <p:nvPr/>
        </p:nvCxnSpPr>
        <p:spPr>
          <a:xfrm>
            <a:off x="1204411" y="5537298"/>
            <a:ext cx="6182" cy="1788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B1236B8B-88DE-3D57-3587-DBE35456A804}"/>
              </a:ext>
            </a:extLst>
          </p:cNvPr>
          <p:cNvSpPr>
            <a:spLocks/>
          </p:cNvSpPr>
          <p:nvPr/>
        </p:nvSpPr>
        <p:spPr>
          <a:xfrm rot="5400000">
            <a:off x="958360" y="5045195"/>
            <a:ext cx="492103" cy="49210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GB" sz="36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4D3D89-426B-8DFA-FF3E-AE7BF30B1D06}"/>
              </a:ext>
            </a:extLst>
          </p:cNvPr>
          <p:cNvSpPr>
            <a:spLocks/>
          </p:cNvSpPr>
          <p:nvPr/>
        </p:nvSpPr>
        <p:spPr>
          <a:xfrm rot="5400000">
            <a:off x="2233280" y="5716166"/>
            <a:ext cx="492103" cy="492103"/>
          </a:xfrm>
          <a:prstGeom prst="ellipse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/>
              <a:t>+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69D9F29-401F-C886-6C4F-8994918D559D}"/>
              </a:ext>
            </a:extLst>
          </p:cNvPr>
          <p:cNvCxnSpPr>
            <a:cxnSpLocks/>
            <a:stCxn id="39" idx="6"/>
            <a:endCxn id="31" idx="2"/>
          </p:cNvCxnSpPr>
          <p:nvPr/>
        </p:nvCxnSpPr>
        <p:spPr>
          <a:xfrm>
            <a:off x="2473149" y="5537298"/>
            <a:ext cx="6182" cy="1788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33C209AB-5057-1CB4-4379-694B7348A1DA}"/>
              </a:ext>
            </a:extLst>
          </p:cNvPr>
          <p:cNvSpPr>
            <a:spLocks/>
          </p:cNvSpPr>
          <p:nvPr/>
        </p:nvSpPr>
        <p:spPr>
          <a:xfrm rot="5400000">
            <a:off x="2227098" y="5045195"/>
            <a:ext cx="492103" cy="49210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GB" sz="36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E9A6CB5-20A1-617B-949E-44CB53C71563}"/>
              </a:ext>
            </a:extLst>
          </p:cNvPr>
          <p:cNvSpPr>
            <a:spLocks/>
          </p:cNvSpPr>
          <p:nvPr/>
        </p:nvSpPr>
        <p:spPr>
          <a:xfrm rot="5400000">
            <a:off x="3502018" y="5716166"/>
            <a:ext cx="492103" cy="492103"/>
          </a:xfrm>
          <a:prstGeom prst="ellipse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/>
              <a:t>+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1A9E810-E734-B674-E0CA-0E43CC7E45E0}"/>
              </a:ext>
            </a:extLst>
          </p:cNvPr>
          <p:cNvCxnSpPr>
            <a:cxnSpLocks/>
            <a:stCxn id="47" idx="6"/>
            <a:endCxn id="44" idx="2"/>
          </p:cNvCxnSpPr>
          <p:nvPr/>
        </p:nvCxnSpPr>
        <p:spPr>
          <a:xfrm>
            <a:off x="3741887" y="5537298"/>
            <a:ext cx="6182" cy="1788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EA54A9A3-6085-FC67-A072-15DEE1DAC8E2}"/>
              </a:ext>
            </a:extLst>
          </p:cNvPr>
          <p:cNvSpPr>
            <a:spLocks/>
          </p:cNvSpPr>
          <p:nvPr/>
        </p:nvSpPr>
        <p:spPr>
          <a:xfrm rot="5400000">
            <a:off x="3495836" y="5045195"/>
            <a:ext cx="492103" cy="49210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GB" sz="360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DE1B170-10B5-637B-9DAD-00DE55C04113}"/>
              </a:ext>
            </a:extLst>
          </p:cNvPr>
          <p:cNvSpPr>
            <a:spLocks/>
          </p:cNvSpPr>
          <p:nvPr/>
        </p:nvSpPr>
        <p:spPr>
          <a:xfrm rot="5400000">
            <a:off x="4770756" y="5716166"/>
            <a:ext cx="492103" cy="492103"/>
          </a:xfrm>
          <a:prstGeom prst="ellipse">
            <a:avLst/>
          </a:prstGeom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/>
              <a:t>+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33A51F0-1025-16BD-46D1-0CF23542CE23}"/>
              </a:ext>
            </a:extLst>
          </p:cNvPr>
          <p:cNvCxnSpPr>
            <a:cxnSpLocks/>
            <a:stCxn id="54" idx="6"/>
            <a:endCxn id="52" idx="2"/>
          </p:cNvCxnSpPr>
          <p:nvPr/>
        </p:nvCxnSpPr>
        <p:spPr>
          <a:xfrm>
            <a:off x="5010625" y="5537298"/>
            <a:ext cx="6182" cy="1788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FE45ED81-8001-8FB7-F138-46ADA58BE794}"/>
              </a:ext>
            </a:extLst>
          </p:cNvPr>
          <p:cNvSpPr>
            <a:spLocks/>
          </p:cNvSpPr>
          <p:nvPr/>
        </p:nvSpPr>
        <p:spPr>
          <a:xfrm rot="5400000">
            <a:off x="4764574" y="5045195"/>
            <a:ext cx="492103" cy="492103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36000" rtlCol="0" anchor="ctr"/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GB" sz="36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2CB4871-9145-A67E-01A9-CF1352CB0698}"/>
              </a:ext>
            </a:extLst>
          </p:cNvPr>
          <p:cNvGrpSpPr/>
          <p:nvPr/>
        </p:nvGrpSpPr>
        <p:grpSpPr>
          <a:xfrm>
            <a:off x="1201320" y="4056038"/>
            <a:ext cx="3812396" cy="980153"/>
            <a:chOff x="1201320" y="4221350"/>
            <a:chExt cx="3812396" cy="81484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9F6D45F-43D4-47B5-CBE8-93FD19A06C95}"/>
                </a:ext>
              </a:extLst>
            </p:cNvPr>
            <p:cNvCxnSpPr>
              <a:cxnSpLocks/>
            </p:cNvCxnSpPr>
            <p:nvPr/>
          </p:nvCxnSpPr>
          <p:spPr>
            <a:xfrm>
              <a:off x="1201320" y="4221350"/>
              <a:ext cx="6182" cy="8148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0D0E29B-54EE-FD4E-8E1F-7588D4C73328}"/>
                </a:ext>
              </a:extLst>
            </p:cNvPr>
            <p:cNvCxnSpPr>
              <a:cxnSpLocks/>
            </p:cNvCxnSpPr>
            <p:nvPr/>
          </p:nvCxnSpPr>
          <p:spPr>
            <a:xfrm>
              <a:off x="2470058" y="4221350"/>
              <a:ext cx="6182" cy="8148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F027298-4AD3-D950-EDCA-558FB21DD61F}"/>
                </a:ext>
              </a:extLst>
            </p:cNvPr>
            <p:cNvCxnSpPr>
              <a:cxnSpLocks/>
            </p:cNvCxnSpPr>
            <p:nvPr/>
          </p:nvCxnSpPr>
          <p:spPr>
            <a:xfrm>
              <a:off x="3738796" y="4221350"/>
              <a:ext cx="6182" cy="8148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9778D1E-5EBC-8ED2-EFA5-52F6EEBCFBBA}"/>
                </a:ext>
              </a:extLst>
            </p:cNvPr>
            <p:cNvCxnSpPr>
              <a:cxnSpLocks/>
            </p:cNvCxnSpPr>
            <p:nvPr/>
          </p:nvCxnSpPr>
          <p:spPr>
            <a:xfrm>
              <a:off x="5007534" y="4221350"/>
              <a:ext cx="6182" cy="8148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C75F303F-B531-88EC-B0FC-C2A2F08B62F0}"/>
              </a:ext>
            </a:extLst>
          </p:cNvPr>
          <p:cNvCxnSpPr>
            <a:cxnSpLocks/>
            <a:stCxn id="63" idx="2"/>
            <a:endCxn id="47" idx="4"/>
          </p:cNvCxnSpPr>
          <p:nvPr/>
        </p:nvCxnSpPr>
        <p:spPr>
          <a:xfrm>
            <a:off x="3099076" y="4451490"/>
            <a:ext cx="396760" cy="839757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9DD281C6-C5F7-DE94-7FA8-50870353A455}"/>
              </a:ext>
            </a:extLst>
          </p:cNvPr>
          <p:cNvCxnSpPr>
            <a:cxnSpLocks/>
            <a:stCxn id="64" idx="2"/>
            <a:endCxn id="54" idx="4"/>
          </p:cNvCxnSpPr>
          <p:nvPr/>
        </p:nvCxnSpPr>
        <p:spPr>
          <a:xfrm>
            <a:off x="4372118" y="4452207"/>
            <a:ext cx="392456" cy="839040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F864E2B2-7948-60AC-3996-DB81EDCFEF4C}"/>
              </a:ext>
            </a:extLst>
          </p:cNvPr>
          <p:cNvCxnSpPr>
            <a:cxnSpLocks/>
            <a:stCxn id="59" idx="2"/>
            <a:endCxn id="39" idx="4"/>
          </p:cNvCxnSpPr>
          <p:nvPr/>
        </p:nvCxnSpPr>
        <p:spPr>
          <a:xfrm>
            <a:off x="1826034" y="4450773"/>
            <a:ext cx="401064" cy="840474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E8449DE2-1CB5-13C2-00DB-D01F62DCBB28}"/>
              </a:ext>
            </a:extLst>
          </p:cNvPr>
          <p:cNvCxnSpPr>
            <a:cxnSpLocks/>
            <a:endCxn id="43" idx="4"/>
          </p:cNvCxnSpPr>
          <p:nvPr/>
        </p:nvCxnSpPr>
        <p:spPr>
          <a:xfrm>
            <a:off x="513644" y="5291246"/>
            <a:ext cx="444716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3E0A335-D782-630C-7112-A8C5C233F94A}"/>
              </a:ext>
            </a:extLst>
          </p:cNvPr>
          <p:cNvSpPr/>
          <p:nvPr/>
        </p:nvSpPr>
        <p:spPr>
          <a:xfrm rot="16200000">
            <a:off x="1039707" y="4245068"/>
            <a:ext cx="1161244" cy="4114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Register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61A5A78-C6B2-5C8C-D779-B6078D43EB52}"/>
              </a:ext>
            </a:extLst>
          </p:cNvPr>
          <p:cNvSpPr/>
          <p:nvPr/>
        </p:nvSpPr>
        <p:spPr>
          <a:xfrm rot="16200000">
            <a:off x="2312749" y="4245785"/>
            <a:ext cx="1161244" cy="4114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Register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539035F-4CB4-E775-049E-87D39CF7AEAD}"/>
              </a:ext>
            </a:extLst>
          </p:cNvPr>
          <p:cNvSpPr/>
          <p:nvPr/>
        </p:nvSpPr>
        <p:spPr>
          <a:xfrm rot="16200000">
            <a:off x="3585791" y="4246502"/>
            <a:ext cx="1161244" cy="4114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Register</a:t>
            </a:r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12A65DB9-2AB7-AD50-8D72-DE67F201F1C7}"/>
              </a:ext>
            </a:extLst>
          </p:cNvPr>
          <p:cNvCxnSpPr>
            <a:cxnSpLocks/>
            <a:stCxn id="43" idx="4"/>
            <a:endCxn id="59" idx="0"/>
          </p:cNvCxnSpPr>
          <p:nvPr/>
        </p:nvCxnSpPr>
        <p:spPr>
          <a:xfrm rot="10800000" flipH="1">
            <a:off x="958360" y="4450773"/>
            <a:ext cx="456264" cy="840474"/>
          </a:xfrm>
          <a:prstGeom prst="bentConnector3">
            <a:avLst>
              <a:gd name="adj1" fmla="val -50103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64">
            <a:extLst>
              <a:ext uri="{FF2B5EF4-FFF2-40B4-BE49-F238E27FC236}">
                <a16:creationId xmlns:a16="http://schemas.microsoft.com/office/drawing/2014/main" id="{7704FB1E-1BCD-AED6-8003-E2EE6ACA3426}"/>
              </a:ext>
            </a:extLst>
          </p:cNvPr>
          <p:cNvCxnSpPr>
            <a:cxnSpLocks/>
            <a:stCxn id="59" idx="2"/>
            <a:endCxn id="63" idx="0"/>
          </p:cNvCxnSpPr>
          <p:nvPr/>
        </p:nvCxnSpPr>
        <p:spPr>
          <a:xfrm>
            <a:off x="1826034" y="4450773"/>
            <a:ext cx="861632" cy="7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64">
            <a:extLst>
              <a:ext uri="{FF2B5EF4-FFF2-40B4-BE49-F238E27FC236}">
                <a16:creationId xmlns:a16="http://schemas.microsoft.com/office/drawing/2014/main" id="{6FB9A54D-E781-B100-2BA3-D7F524F1BA85}"/>
              </a:ext>
            </a:extLst>
          </p:cNvPr>
          <p:cNvCxnSpPr>
            <a:cxnSpLocks/>
            <a:stCxn id="63" idx="2"/>
            <a:endCxn id="64" idx="0"/>
          </p:cNvCxnSpPr>
          <p:nvPr/>
        </p:nvCxnSpPr>
        <p:spPr>
          <a:xfrm>
            <a:off x="3099076" y="4451490"/>
            <a:ext cx="861632" cy="7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64">
            <a:extLst>
              <a:ext uri="{FF2B5EF4-FFF2-40B4-BE49-F238E27FC236}">
                <a16:creationId xmlns:a16="http://schemas.microsoft.com/office/drawing/2014/main" id="{4FF851CF-89D6-03C2-EA36-0D0955A678D8}"/>
              </a:ext>
            </a:extLst>
          </p:cNvPr>
          <p:cNvCxnSpPr>
            <a:cxnSpLocks/>
            <a:stCxn id="64" idx="2"/>
          </p:cNvCxnSpPr>
          <p:nvPr/>
        </p:nvCxnSpPr>
        <p:spPr>
          <a:xfrm flipV="1">
            <a:off x="4372118" y="4448064"/>
            <a:ext cx="856421" cy="41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385C2-F557-594B-46A9-2A382996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3499B-342A-94AD-DC59-27344431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631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941461-4AA3-02A9-2852-FC273FAC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NVDLA</a:t>
            </a:r>
            <a:endParaRPr dirty="0"/>
          </a:p>
        </p:txBody>
      </p:sp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2FDFFB82-12B6-58F8-F112-7C9E1C44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9547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/>
                </a:solidFill>
              </a:rPr>
              <a:t>Direct-wiring multicast</a:t>
            </a:r>
          </a:p>
          <a:p>
            <a:pPr marL="285750" indent="-285750"/>
            <a:r>
              <a:rPr lang="en-GB" sz="2400" dirty="0">
                <a:solidFill>
                  <a:schemeClr val="accent4"/>
                </a:solidFill>
              </a:rPr>
              <a:t>Adder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4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5236D2-4490-F9A8-651B-E09DA1B6BD16}"/>
              </a:ext>
            </a:extLst>
          </p:cNvPr>
          <p:cNvGrpSpPr/>
          <p:nvPr/>
        </p:nvGrpSpPr>
        <p:grpSpPr>
          <a:xfrm>
            <a:off x="140970" y="3572875"/>
            <a:ext cx="5129362" cy="2235289"/>
            <a:chOff x="477702" y="4123983"/>
            <a:chExt cx="5129362" cy="22352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9F6D45F-43D4-47B5-CBE8-93FD19A06C95}"/>
                </a:ext>
              </a:extLst>
            </p:cNvPr>
            <p:cNvCxnSpPr>
              <a:cxnSpLocks/>
            </p:cNvCxnSpPr>
            <p:nvPr/>
          </p:nvCxnSpPr>
          <p:spPr>
            <a:xfrm>
              <a:off x="1026502" y="4227271"/>
              <a:ext cx="6182" cy="8148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0D0E29B-54EE-FD4E-8E1F-7588D4C73328}"/>
                </a:ext>
              </a:extLst>
            </p:cNvPr>
            <p:cNvCxnSpPr>
              <a:cxnSpLocks/>
            </p:cNvCxnSpPr>
            <p:nvPr/>
          </p:nvCxnSpPr>
          <p:spPr>
            <a:xfrm>
              <a:off x="2295240" y="4227271"/>
              <a:ext cx="6182" cy="8148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F027298-4AD3-D950-EDCA-558FB21DD61F}"/>
                </a:ext>
              </a:extLst>
            </p:cNvPr>
            <p:cNvCxnSpPr>
              <a:cxnSpLocks/>
            </p:cNvCxnSpPr>
            <p:nvPr/>
          </p:nvCxnSpPr>
          <p:spPr>
            <a:xfrm>
              <a:off x="3563978" y="4227271"/>
              <a:ext cx="6182" cy="8148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9778D1E-5EBC-8ED2-EFA5-52F6EEBCFBBA}"/>
                </a:ext>
              </a:extLst>
            </p:cNvPr>
            <p:cNvCxnSpPr>
              <a:cxnSpLocks/>
            </p:cNvCxnSpPr>
            <p:nvPr/>
          </p:nvCxnSpPr>
          <p:spPr>
            <a:xfrm>
              <a:off x="4832716" y="4227271"/>
              <a:ext cx="6182" cy="8148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614EB098-FEDC-2AEB-C08F-D00A3251DEAE}"/>
                </a:ext>
              </a:extLst>
            </p:cNvPr>
            <p:cNvCxnSpPr>
              <a:cxnSpLocks/>
              <a:stCxn id="73" idx="4"/>
              <a:endCxn id="173" idx="2"/>
            </p:cNvCxnSpPr>
            <p:nvPr/>
          </p:nvCxnSpPr>
          <p:spPr>
            <a:xfrm rot="16200000" flipH="1">
              <a:off x="3758738" y="3710444"/>
              <a:ext cx="696860" cy="1913406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A3E09AB9-CF7F-B9A8-869C-18E6212C1C86}"/>
                </a:ext>
              </a:extLst>
            </p:cNvPr>
            <p:cNvCxnSpPr>
              <a:cxnSpLocks/>
              <a:stCxn id="73" idx="4"/>
              <a:endCxn id="141" idx="2"/>
            </p:cNvCxnSpPr>
            <p:nvPr/>
          </p:nvCxnSpPr>
          <p:spPr>
            <a:xfrm rot="16200000" flipH="1">
              <a:off x="3104605" y="4364577"/>
              <a:ext cx="706733" cy="615012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F864E2B2-7948-60AC-3996-DB81EDCFEF4C}"/>
                </a:ext>
              </a:extLst>
            </p:cNvPr>
            <p:cNvCxnSpPr>
              <a:cxnSpLocks/>
              <a:stCxn id="73" idx="4"/>
              <a:endCxn id="109" idx="2"/>
            </p:cNvCxnSpPr>
            <p:nvPr/>
          </p:nvCxnSpPr>
          <p:spPr>
            <a:xfrm rot="5400000">
              <a:off x="2450471" y="4335329"/>
              <a:ext cx="716606" cy="683382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77415FFD-643F-FD28-A180-7E875022F839}"/>
                </a:ext>
              </a:extLst>
            </p:cNvPr>
            <p:cNvCxnSpPr>
              <a:cxnSpLocks/>
              <a:stCxn id="73" idx="4"/>
              <a:endCxn id="75" idx="2"/>
            </p:cNvCxnSpPr>
            <p:nvPr/>
          </p:nvCxnSpPr>
          <p:spPr>
            <a:xfrm rot="5400000">
              <a:off x="1796338" y="3691068"/>
              <a:ext cx="726479" cy="1981776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68999F0-01B1-35A3-E07F-614502235C6D}"/>
                </a:ext>
              </a:extLst>
            </p:cNvPr>
            <p:cNvSpPr/>
            <p:nvPr/>
          </p:nvSpPr>
          <p:spPr>
            <a:xfrm>
              <a:off x="3074265" y="4123983"/>
              <a:ext cx="152400" cy="19473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3359D38-AEAA-9186-B2CC-8FA18DA79546}"/>
                </a:ext>
              </a:extLst>
            </p:cNvPr>
            <p:cNvGrpSpPr/>
            <p:nvPr/>
          </p:nvGrpSpPr>
          <p:grpSpPr>
            <a:xfrm>
              <a:off x="477702" y="5045196"/>
              <a:ext cx="1234180" cy="1314076"/>
              <a:chOff x="3706050" y="2652618"/>
              <a:chExt cx="1234180" cy="131407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0071AAD-02FA-C821-469B-EC253CC32936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367614" y="3020346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14" name="Straight Arrow Connector 17">
                <a:extLst>
                  <a:ext uri="{FF2B5EF4-FFF2-40B4-BE49-F238E27FC236}">
                    <a16:creationId xmlns:a16="http://schemas.microsoft.com/office/drawing/2014/main" id="{8DC9A59A-33B1-EE83-37FE-D81EBF34469C}"/>
                  </a:ext>
                </a:extLst>
              </p:cNvPr>
              <p:cNvCxnSpPr>
                <a:cxnSpLocks/>
                <a:stCxn id="13" idx="6"/>
                <a:endCxn id="22" idx="3"/>
              </p:cNvCxnSpPr>
              <p:nvPr/>
            </p:nvCxnSpPr>
            <p:spPr>
              <a:xfrm rot="5400000" flipV="1">
                <a:off x="4470310" y="3228052"/>
                <a:ext cx="70913" cy="6937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5E164D6-32AF-8106-83FC-D8BD38EB1D72}"/>
                  </a:ext>
                </a:extLst>
              </p:cNvPr>
              <p:cNvCxnSpPr>
                <a:cxnSpLocks/>
                <a:endCxn id="13" idx="1"/>
              </p:cNvCxnSpPr>
              <p:nvPr/>
            </p:nvCxnSpPr>
            <p:spPr>
              <a:xfrm rot="5400000">
                <a:off x="4447901" y="2954308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9555754-E73F-60D4-87BE-0E9CD1C97D6F}"/>
                  </a:ext>
                </a:extLst>
              </p:cNvPr>
              <p:cNvCxnSpPr>
                <a:cxnSpLocks/>
                <a:endCxn id="13" idx="3"/>
              </p:cNvCxnSpPr>
              <p:nvPr/>
            </p:nvCxnSpPr>
            <p:spPr>
              <a:xfrm rot="5400000">
                <a:off x="4301576" y="2954308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5EB81E6-16AE-9238-7EE2-E89E484FFD84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660764" y="3020346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18" name="Straight Arrow Connector 155">
                <a:extLst>
                  <a:ext uri="{FF2B5EF4-FFF2-40B4-BE49-F238E27FC236}">
                    <a16:creationId xmlns:a16="http://schemas.microsoft.com/office/drawing/2014/main" id="{C380C52B-33E0-1602-C934-53D08CFE09A5}"/>
                  </a:ext>
                </a:extLst>
              </p:cNvPr>
              <p:cNvCxnSpPr>
                <a:cxnSpLocks/>
                <a:stCxn id="17" idx="6"/>
                <a:endCxn id="22" idx="1"/>
              </p:cNvCxnSpPr>
              <p:nvPr/>
            </p:nvCxnSpPr>
            <p:spPr>
              <a:xfrm rot="5400000">
                <a:off x="4690049" y="3224011"/>
                <a:ext cx="70913" cy="7745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EE8A913A-912B-B509-399A-89F15E4A49FE}"/>
                  </a:ext>
                </a:extLst>
              </p:cNvPr>
              <p:cNvCxnSpPr>
                <a:cxnSpLocks/>
                <a:endCxn id="17" idx="1"/>
              </p:cNvCxnSpPr>
              <p:nvPr/>
            </p:nvCxnSpPr>
            <p:spPr>
              <a:xfrm rot="5400000">
                <a:off x="4741051" y="2954308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4D3C078-74D7-EB75-30CE-BF3A131B876C}"/>
                  </a:ext>
                </a:extLst>
              </p:cNvPr>
              <p:cNvCxnSpPr>
                <a:cxnSpLocks/>
                <a:endCxn id="17" idx="3"/>
              </p:cNvCxnSpPr>
              <p:nvPr/>
            </p:nvCxnSpPr>
            <p:spPr>
              <a:xfrm rot="5400000">
                <a:off x="4594726" y="2954309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41FAA2F-FE72-E68C-36B9-98D38265BB39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510148" y="3267889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23" name="Straight Arrow Connector 155">
                <a:extLst>
                  <a:ext uri="{FF2B5EF4-FFF2-40B4-BE49-F238E27FC236}">
                    <a16:creationId xmlns:a16="http://schemas.microsoft.com/office/drawing/2014/main" id="{4BC18ABA-92CE-995D-9362-0DE55A42E8EB}"/>
                  </a:ext>
                </a:extLst>
              </p:cNvPr>
              <p:cNvCxnSpPr>
                <a:cxnSpLocks/>
                <a:stCxn id="22" idx="6"/>
                <a:endCxn id="63" idx="1"/>
              </p:cNvCxnSpPr>
              <p:nvPr/>
            </p:nvCxnSpPr>
            <p:spPr>
              <a:xfrm rot="5400000">
                <a:off x="4471458" y="3400153"/>
                <a:ext cx="67487" cy="216829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5241689-955C-0F2E-7F7E-AB36138F87E4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781813" y="3021934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26" name="Straight Arrow Connector 17">
                <a:extLst>
                  <a:ext uri="{FF2B5EF4-FFF2-40B4-BE49-F238E27FC236}">
                    <a16:creationId xmlns:a16="http://schemas.microsoft.com/office/drawing/2014/main" id="{A723E83B-3985-C4D7-5642-3F9E4E191C5B}"/>
                  </a:ext>
                </a:extLst>
              </p:cNvPr>
              <p:cNvCxnSpPr>
                <a:cxnSpLocks/>
                <a:stCxn id="25" idx="6"/>
                <a:endCxn id="57" idx="3"/>
              </p:cNvCxnSpPr>
              <p:nvPr/>
            </p:nvCxnSpPr>
            <p:spPr>
              <a:xfrm rot="5400000" flipV="1">
                <a:off x="3884510" y="3229640"/>
                <a:ext cx="70913" cy="6937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BE6259F-3BA9-19A3-A2BA-845A4E7E08D2}"/>
                  </a:ext>
                </a:extLst>
              </p:cNvPr>
              <p:cNvCxnSpPr>
                <a:cxnSpLocks/>
                <a:stCxn id="71" idx="6"/>
                <a:endCxn id="25" idx="1"/>
              </p:cNvCxnSpPr>
              <p:nvPr/>
            </p:nvCxnSpPr>
            <p:spPr>
              <a:xfrm>
                <a:off x="3954652" y="2859553"/>
                <a:ext cx="3791" cy="1926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29FFD30A-AD24-1EA8-D9C9-39104CA06B46}"/>
                  </a:ext>
                </a:extLst>
              </p:cNvPr>
              <p:cNvCxnSpPr>
                <a:cxnSpLocks/>
                <a:stCxn id="69" idx="6"/>
                <a:endCxn id="25" idx="3"/>
              </p:cNvCxnSpPr>
              <p:nvPr/>
            </p:nvCxnSpPr>
            <p:spPr>
              <a:xfrm>
                <a:off x="3809518" y="2859553"/>
                <a:ext cx="2600" cy="1926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6BE1BC5-745D-D2D5-7136-B3608AB3C580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074963" y="3021935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36" name="Straight Arrow Connector 155">
                <a:extLst>
                  <a:ext uri="{FF2B5EF4-FFF2-40B4-BE49-F238E27FC236}">
                    <a16:creationId xmlns:a16="http://schemas.microsoft.com/office/drawing/2014/main" id="{C1C8624B-F6D7-54C9-5E6A-9939896D1613}"/>
                  </a:ext>
                </a:extLst>
              </p:cNvPr>
              <p:cNvCxnSpPr>
                <a:cxnSpLocks/>
                <a:stCxn id="34" idx="6"/>
                <a:endCxn id="57" idx="1"/>
              </p:cNvCxnSpPr>
              <p:nvPr/>
            </p:nvCxnSpPr>
            <p:spPr>
              <a:xfrm rot="5400000">
                <a:off x="4104248" y="3225600"/>
                <a:ext cx="70913" cy="7745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61395173-9FD9-66C4-0E8C-5B00E21234F0}"/>
                  </a:ext>
                </a:extLst>
              </p:cNvPr>
              <p:cNvCxnSpPr>
                <a:cxnSpLocks/>
                <a:endCxn id="34" idx="1"/>
              </p:cNvCxnSpPr>
              <p:nvPr/>
            </p:nvCxnSpPr>
            <p:spPr>
              <a:xfrm rot="5400000">
                <a:off x="4155251" y="2955897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9BFBF321-FFF1-AC52-FEAA-F8D417C508C0}"/>
                  </a:ext>
                </a:extLst>
              </p:cNvPr>
              <p:cNvCxnSpPr>
                <a:cxnSpLocks/>
                <a:stCxn id="72" idx="6"/>
                <a:endCxn id="34" idx="3"/>
              </p:cNvCxnSpPr>
              <p:nvPr/>
            </p:nvCxnSpPr>
            <p:spPr>
              <a:xfrm>
                <a:off x="4105268" y="2859553"/>
                <a:ext cx="0" cy="1926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63785A7-A49A-F857-305D-65DFF5680D13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924347" y="3269477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59" name="Straight Arrow Connector 155">
                <a:extLst>
                  <a:ext uri="{FF2B5EF4-FFF2-40B4-BE49-F238E27FC236}">
                    <a16:creationId xmlns:a16="http://schemas.microsoft.com/office/drawing/2014/main" id="{0D3A2225-2640-0591-F283-5B6A04178B77}"/>
                  </a:ext>
                </a:extLst>
              </p:cNvPr>
              <p:cNvCxnSpPr>
                <a:cxnSpLocks/>
                <a:stCxn id="57" idx="6"/>
                <a:endCxn id="63" idx="3"/>
              </p:cNvCxnSpPr>
              <p:nvPr/>
            </p:nvCxnSpPr>
            <p:spPr>
              <a:xfrm rot="5400000" flipV="1">
                <a:off x="4106190" y="3398038"/>
                <a:ext cx="65898" cy="222647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C37148D-756E-921E-C3F0-8EC9B5506EE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220157" y="3512006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EAAA23D-5829-E0BE-4DA8-83962FCF7BCC}"/>
                  </a:ext>
                </a:extLst>
              </p:cNvPr>
              <p:cNvSpPr/>
              <p:nvPr/>
            </p:nvSpPr>
            <p:spPr>
              <a:xfrm>
                <a:off x="4055814" y="3825447"/>
                <a:ext cx="538265" cy="141247"/>
              </a:xfrm>
              <a:prstGeom prst="rect">
                <a:avLst/>
              </a:prstGeom>
              <a:solidFill>
                <a:srgbClr val="FF5050"/>
              </a:solidFill>
              <a:ln w="12700"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000" dirty="0"/>
                  <a:t>Output</a:t>
                </a:r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5D862BA3-CAEE-AFF7-FC66-BC80323C9734}"/>
                  </a:ext>
                </a:extLst>
              </p:cNvPr>
              <p:cNvCxnSpPr>
                <a:cxnSpLocks/>
                <a:stCxn id="63" idx="6"/>
                <a:endCxn id="64" idx="0"/>
              </p:cNvCxnSpPr>
              <p:nvPr/>
            </p:nvCxnSpPr>
            <p:spPr>
              <a:xfrm>
                <a:off x="4323625" y="3718941"/>
                <a:ext cx="1322" cy="1065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B4EABB5-BC39-826C-B8BB-A1E771696213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70605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CC0561B-72A8-AAB0-F22E-FDFA46B3910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85118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91CB374-E80E-6C2E-9D18-68879E753EA0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00180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8DA7B9B-2ED5-978F-AE65-5214087959A3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14699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94E4FC4-5A09-C387-42C8-16421F63652C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29357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50ED077-9D81-D050-A119-1821087659E3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44014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4D745B9-80B8-AE67-4C35-4E9C8DE7667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58672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C6CDE4-72A5-B27A-ED8A-A9038FA2C2E2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73329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22410E2F-1762-73A4-E304-2CB0D1D0BC44}"/>
                </a:ext>
              </a:extLst>
            </p:cNvPr>
            <p:cNvGrpSpPr/>
            <p:nvPr/>
          </p:nvGrpSpPr>
          <p:grpSpPr>
            <a:xfrm>
              <a:off x="1776096" y="5035323"/>
              <a:ext cx="1234180" cy="1314076"/>
              <a:chOff x="3706050" y="2652618"/>
              <a:chExt cx="1234180" cy="1314076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B4B7E59-095A-677C-F9EC-DBA101F2D54D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367614" y="3020346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82" name="Straight Arrow Connector 17">
                <a:extLst>
                  <a:ext uri="{FF2B5EF4-FFF2-40B4-BE49-F238E27FC236}">
                    <a16:creationId xmlns:a16="http://schemas.microsoft.com/office/drawing/2014/main" id="{4019DE7B-11D7-C0CB-F0CA-B2D1A7BCD12A}"/>
                  </a:ext>
                </a:extLst>
              </p:cNvPr>
              <p:cNvCxnSpPr>
                <a:cxnSpLocks/>
                <a:stCxn id="81" idx="6"/>
                <a:endCxn id="90" idx="3"/>
              </p:cNvCxnSpPr>
              <p:nvPr/>
            </p:nvCxnSpPr>
            <p:spPr>
              <a:xfrm rot="5400000" flipV="1">
                <a:off x="4470310" y="3228052"/>
                <a:ext cx="70913" cy="6937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C83ABC3B-4B99-B100-D18C-A88AB6948F2C}"/>
                  </a:ext>
                </a:extLst>
              </p:cNvPr>
              <p:cNvCxnSpPr>
                <a:cxnSpLocks/>
                <a:endCxn id="81" idx="1"/>
              </p:cNvCxnSpPr>
              <p:nvPr/>
            </p:nvCxnSpPr>
            <p:spPr>
              <a:xfrm rot="5400000">
                <a:off x="4447901" y="2954308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2639553B-005D-2888-2784-CE3E87EEB653}"/>
                  </a:ext>
                </a:extLst>
              </p:cNvPr>
              <p:cNvCxnSpPr>
                <a:cxnSpLocks/>
                <a:endCxn id="81" idx="3"/>
              </p:cNvCxnSpPr>
              <p:nvPr/>
            </p:nvCxnSpPr>
            <p:spPr>
              <a:xfrm rot="5400000">
                <a:off x="4301576" y="2954308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85A8BC5-F860-4165-75D6-3E380EAFAE1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660764" y="3020346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87" name="Straight Arrow Connector 155">
                <a:extLst>
                  <a:ext uri="{FF2B5EF4-FFF2-40B4-BE49-F238E27FC236}">
                    <a16:creationId xmlns:a16="http://schemas.microsoft.com/office/drawing/2014/main" id="{663C43DD-902F-4EBA-C2A6-E64E384BFFAD}"/>
                  </a:ext>
                </a:extLst>
              </p:cNvPr>
              <p:cNvCxnSpPr>
                <a:cxnSpLocks/>
                <a:stCxn id="85" idx="6"/>
                <a:endCxn id="90" idx="1"/>
              </p:cNvCxnSpPr>
              <p:nvPr/>
            </p:nvCxnSpPr>
            <p:spPr>
              <a:xfrm rot="5400000">
                <a:off x="4690049" y="3224011"/>
                <a:ext cx="70913" cy="7745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5A303715-C216-92D3-C975-3165BCA33141}"/>
                  </a:ext>
                </a:extLst>
              </p:cNvPr>
              <p:cNvCxnSpPr>
                <a:cxnSpLocks/>
                <a:endCxn id="85" idx="1"/>
              </p:cNvCxnSpPr>
              <p:nvPr/>
            </p:nvCxnSpPr>
            <p:spPr>
              <a:xfrm rot="5400000">
                <a:off x="4741051" y="2954308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3462CDC8-2E5D-57D0-7151-862A0D550762}"/>
                  </a:ext>
                </a:extLst>
              </p:cNvPr>
              <p:cNvCxnSpPr>
                <a:cxnSpLocks/>
                <a:endCxn id="85" idx="3"/>
              </p:cNvCxnSpPr>
              <p:nvPr/>
            </p:nvCxnSpPr>
            <p:spPr>
              <a:xfrm rot="5400000">
                <a:off x="4594726" y="2954309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EF58F42-D611-6BF9-FD23-1CBCFB1E5EEE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510148" y="3267889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91" name="Straight Arrow Connector 155">
                <a:extLst>
                  <a:ext uri="{FF2B5EF4-FFF2-40B4-BE49-F238E27FC236}">
                    <a16:creationId xmlns:a16="http://schemas.microsoft.com/office/drawing/2014/main" id="{A132FFF3-C34B-3089-54B7-5B7B6EA8018F}"/>
                  </a:ext>
                </a:extLst>
              </p:cNvPr>
              <p:cNvCxnSpPr>
                <a:cxnSpLocks/>
                <a:stCxn id="90" idx="6"/>
                <a:endCxn id="102" idx="1"/>
              </p:cNvCxnSpPr>
              <p:nvPr/>
            </p:nvCxnSpPr>
            <p:spPr>
              <a:xfrm rot="5400000">
                <a:off x="4471458" y="3400153"/>
                <a:ext cx="67487" cy="216829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87C158B0-C792-5B34-9EE2-21A9B37DAB1A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781813" y="3021934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93" name="Straight Arrow Connector 17">
                <a:extLst>
                  <a:ext uri="{FF2B5EF4-FFF2-40B4-BE49-F238E27FC236}">
                    <a16:creationId xmlns:a16="http://schemas.microsoft.com/office/drawing/2014/main" id="{E043E1B3-FC20-70E6-9B35-E0436AEAB8FA}"/>
                  </a:ext>
                </a:extLst>
              </p:cNvPr>
              <p:cNvCxnSpPr>
                <a:cxnSpLocks/>
                <a:stCxn id="92" idx="6"/>
                <a:endCxn id="100" idx="3"/>
              </p:cNvCxnSpPr>
              <p:nvPr/>
            </p:nvCxnSpPr>
            <p:spPr>
              <a:xfrm rot="5400000" flipV="1">
                <a:off x="3884510" y="3229640"/>
                <a:ext cx="70913" cy="6937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DBCF509C-5672-5E1C-E1D4-C35B91E865A2}"/>
                  </a:ext>
                </a:extLst>
              </p:cNvPr>
              <p:cNvCxnSpPr>
                <a:cxnSpLocks/>
                <a:stCxn id="106" idx="6"/>
                <a:endCxn id="92" idx="1"/>
              </p:cNvCxnSpPr>
              <p:nvPr/>
            </p:nvCxnSpPr>
            <p:spPr>
              <a:xfrm>
                <a:off x="3954652" y="2859553"/>
                <a:ext cx="3791" cy="1926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CBF986AE-6434-86C7-5214-3A99FAAA1024}"/>
                  </a:ext>
                </a:extLst>
              </p:cNvPr>
              <p:cNvCxnSpPr>
                <a:cxnSpLocks/>
                <a:stCxn id="105" idx="6"/>
                <a:endCxn id="92" idx="3"/>
              </p:cNvCxnSpPr>
              <p:nvPr/>
            </p:nvCxnSpPr>
            <p:spPr>
              <a:xfrm>
                <a:off x="3809518" y="2859553"/>
                <a:ext cx="2600" cy="1926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4858398-8140-9D11-601F-0493D4AF8E6C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074963" y="3021935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97" name="Straight Arrow Connector 155">
                <a:extLst>
                  <a:ext uri="{FF2B5EF4-FFF2-40B4-BE49-F238E27FC236}">
                    <a16:creationId xmlns:a16="http://schemas.microsoft.com/office/drawing/2014/main" id="{681DED2E-35AC-7B2C-A1DC-058B6392B8D7}"/>
                  </a:ext>
                </a:extLst>
              </p:cNvPr>
              <p:cNvCxnSpPr>
                <a:cxnSpLocks/>
                <a:stCxn id="96" idx="6"/>
                <a:endCxn id="100" idx="1"/>
              </p:cNvCxnSpPr>
              <p:nvPr/>
            </p:nvCxnSpPr>
            <p:spPr>
              <a:xfrm rot="5400000">
                <a:off x="4104248" y="3225600"/>
                <a:ext cx="70913" cy="7745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53015C9B-4A64-16E5-4822-14B52F957B9C}"/>
                  </a:ext>
                </a:extLst>
              </p:cNvPr>
              <p:cNvCxnSpPr>
                <a:cxnSpLocks/>
                <a:endCxn id="96" idx="1"/>
              </p:cNvCxnSpPr>
              <p:nvPr/>
            </p:nvCxnSpPr>
            <p:spPr>
              <a:xfrm rot="5400000">
                <a:off x="4155251" y="2955897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07B755B7-89D7-6A35-FF4F-703F540001EB}"/>
                  </a:ext>
                </a:extLst>
              </p:cNvPr>
              <p:cNvCxnSpPr>
                <a:cxnSpLocks/>
                <a:stCxn id="107" idx="6"/>
                <a:endCxn id="96" idx="3"/>
              </p:cNvCxnSpPr>
              <p:nvPr/>
            </p:nvCxnSpPr>
            <p:spPr>
              <a:xfrm>
                <a:off x="4105268" y="2859553"/>
                <a:ext cx="0" cy="1926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0145508-874B-64E0-766E-B26482B4B8B7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924347" y="3269477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101" name="Straight Arrow Connector 155">
                <a:extLst>
                  <a:ext uri="{FF2B5EF4-FFF2-40B4-BE49-F238E27FC236}">
                    <a16:creationId xmlns:a16="http://schemas.microsoft.com/office/drawing/2014/main" id="{4E66DA2C-55FE-BE68-08C4-B0704FCA3895}"/>
                  </a:ext>
                </a:extLst>
              </p:cNvPr>
              <p:cNvCxnSpPr>
                <a:cxnSpLocks/>
                <a:stCxn id="100" idx="6"/>
                <a:endCxn id="102" idx="3"/>
              </p:cNvCxnSpPr>
              <p:nvPr/>
            </p:nvCxnSpPr>
            <p:spPr>
              <a:xfrm rot="5400000" flipV="1">
                <a:off x="4106190" y="3398038"/>
                <a:ext cx="65898" cy="222647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5A4328AF-AC32-B8BD-1031-B3DCEFD51E6C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220157" y="3512006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2F82BD6-D3DC-23A9-7833-FB2EF468F8D1}"/>
                  </a:ext>
                </a:extLst>
              </p:cNvPr>
              <p:cNvSpPr/>
              <p:nvPr/>
            </p:nvSpPr>
            <p:spPr>
              <a:xfrm>
                <a:off x="4055814" y="3825447"/>
                <a:ext cx="538265" cy="141247"/>
              </a:xfrm>
              <a:prstGeom prst="rect">
                <a:avLst/>
              </a:prstGeom>
              <a:solidFill>
                <a:srgbClr val="FF5050"/>
              </a:solidFill>
              <a:ln w="12700"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000" dirty="0"/>
                  <a:t>Output</a:t>
                </a:r>
              </a:p>
            </p:txBody>
          </p: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9A847E15-7477-4043-D1B2-CD77BEC98D79}"/>
                  </a:ext>
                </a:extLst>
              </p:cNvPr>
              <p:cNvCxnSpPr>
                <a:cxnSpLocks/>
                <a:stCxn id="102" idx="6"/>
                <a:endCxn id="103" idx="0"/>
              </p:cNvCxnSpPr>
              <p:nvPr/>
            </p:nvCxnSpPr>
            <p:spPr>
              <a:xfrm>
                <a:off x="4323625" y="3718941"/>
                <a:ext cx="1322" cy="1065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1B75486-D4E4-9B65-1D94-FA879D53BA40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70605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EA09CBD8-0AD5-6DDB-31B6-545584CB2BD6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85118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75AD06F-6F22-4B9E-E994-D48AD37D2F23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00180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24396B8-1FBC-3661-F183-46EF250C0D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14699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E96AE097-5AB6-6F46-4832-64733230DC82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29357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D8136E1C-5FFB-7B11-94BB-B27DBC636812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44014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2EFC791-E0E3-9456-CD31-155600ABC86F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58672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3B5B723D-CF79-D30E-5D19-1C5244D7FAD1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73329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B271E4E-A50B-0374-7AA7-3AC21AA09FFE}"/>
                </a:ext>
              </a:extLst>
            </p:cNvPr>
            <p:cNvGrpSpPr/>
            <p:nvPr/>
          </p:nvGrpSpPr>
          <p:grpSpPr>
            <a:xfrm>
              <a:off x="3074490" y="5025450"/>
              <a:ext cx="1234180" cy="1314076"/>
              <a:chOff x="3706050" y="2652618"/>
              <a:chExt cx="1234180" cy="1314076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6CB0A095-6491-EEB0-D7C9-3F7E12E957CA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367614" y="3020346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115" name="Straight Arrow Connector 17">
                <a:extLst>
                  <a:ext uri="{FF2B5EF4-FFF2-40B4-BE49-F238E27FC236}">
                    <a16:creationId xmlns:a16="http://schemas.microsoft.com/office/drawing/2014/main" id="{9AD31EAC-E425-F72F-2F45-E5F60239447E}"/>
                  </a:ext>
                </a:extLst>
              </p:cNvPr>
              <p:cNvCxnSpPr>
                <a:cxnSpLocks/>
                <a:stCxn id="114" idx="6"/>
                <a:endCxn id="122" idx="3"/>
              </p:cNvCxnSpPr>
              <p:nvPr/>
            </p:nvCxnSpPr>
            <p:spPr>
              <a:xfrm rot="5400000" flipV="1">
                <a:off x="4470310" y="3228052"/>
                <a:ext cx="70913" cy="6937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590B32A8-26EA-083F-73BF-A6D95DC9E73B}"/>
                  </a:ext>
                </a:extLst>
              </p:cNvPr>
              <p:cNvCxnSpPr>
                <a:cxnSpLocks/>
                <a:endCxn id="114" idx="1"/>
              </p:cNvCxnSpPr>
              <p:nvPr/>
            </p:nvCxnSpPr>
            <p:spPr>
              <a:xfrm rot="5400000">
                <a:off x="4447901" y="2954308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5086F7D9-0A28-9663-EF2E-5C848F874CEE}"/>
                  </a:ext>
                </a:extLst>
              </p:cNvPr>
              <p:cNvCxnSpPr>
                <a:cxnSpLocks/>
                <a:endCxn id="114" idx="3"/>
              </p:cNvCxnSpPr>
              <p:nvPr/>
            </p:nvCxnSpPr>
            <p:spPr>
              <a:xfrm rot="5400000">
                <a:off x="4301576" y="2954308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B6F12655-A8BD-BC06-EABD-970DABEA30B9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660764" y="3020346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119" name="Straight Arrow Connector 155">
                <a:extLst>
                  <a:ext uri="{FF2B5EF4-FFF2-40B4-BE49-F238E27FC236}">
                    <a16:creationId xmlns:a16="http://schemas.microsoft.com/office/drawing/2014/main" id="{CA8F3A5D-6EC9-EF90-0515-0F0E65D2A0C5}"/>
                  </a:ext>
                </a:extLst>
              </p:cNvPr>
              <p:cNvCxnSpPr>
                <a:cxnSpLocks/>
                <a:stCxn id="118" idx="6"/>
                <a:endCxn id="122" idx="1"/>
              </p:cNvCxnSpPr>
              <p:nvPr/>
            </p:nvCxnSpPr>
            <p:spPr>
              <a:xfrm rot="5400000">
                <a:off x="4690049" y="3224011"/>
                <a:ext cx="70913" cy="7745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5A81BAF7-D2E0-CA81-CA3D-996DA4946255}"/>
                  </a:ext>
                </a:extLst>
              </p:cNvPr>
              <p:cNvCxnSpPr>
                <a:cxnSpLocks/>
                <a:endCxn id="118" idx="1"/>
              </p:cNvCxnSpPr>
              <p:nvPr/>
            </p:nvCxnSpPr>
            <p:spPr>
              <a:xfrm rot="5400000">
                <a:off x="4741051" y="2954308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26FF3B06-554F-86BB-B6F2-76DF0384B986}"/>
                  </a:ext>
                </a:extLst>
              </p:cNvPr>
              <p:cNvCxnSpPr>
                <a:cxnSpLocks/>
                <a:endCxn id="118" idx="3"/>
              </p:cNvCxnSpPr>
              <p:nvPr/>
            </p:nvCxnSpPr>
            <p:spPr>
              <a:xfrm rot="5400000">
                <a:off x="4594726" y="2954309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29B6EDC-741B-A7DF-7AB5-6071A9805C86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510148" y="3267889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123" name="Straight Arrow Connector 155">
                <a:extLst>
                  <a:ext uri="{FF2B5EF4-FFF2-40B4-BE49-F238E27FC236}">
                    <a16:creationId xmlns:a16="http://schemas.microsoft.com/office/drawing/2014/main" id="{7A6CC002-59FF-D42F-4C79-4AA9794521A9}"/>
                  </a:ext>
                </a:extLst>
              </p:cNvPr>
              <p:cNvCxnSpPr>
                <a:cxnSpLocks/>
                <a:stCxn id="122" idx="6"/>
                <a:endCxn id="134" idx="1"/>
              </p:cNvCxnSpPr>
              <p:nvPr/>
            </p:nvCxnSpPr>
            <p:spPr>
              <a:xfrm rot="5400000">
                <a:off x="4471458" y="3400153"/>
                <a:ext cx="67487" cy="216829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08AC67F9-FF01-FE1E-E3C8-25430C7B1D9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781813" y="3021934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125" name="Straight Arrow Connector 17">
                <a:extLst>
                  <a:ext uri="{FF2B5EF4-FFF2-40B4-BE49-F238E27FC236}">
                    <a16:creationId xmlns:a16="http://schemas.microsoft.com/office/drawing/2014/main" id="{DD96BB29-22AA-6336-F497-CAB3B1C441C6}"/>
                  </a:ext>
                </a:extLst>
              </p:cNvPr>
              <p:cNvCxnSpPr>
                <a:cxnSpLocks/>
                <a:stCxn id="124" idx="6"/>
                <a:endCxn id="132" idx="3"/>
              </p:cNvCxnSpPr>
              <p:nvPr/>
            </p:nvCxnSpPr>
            <p:spPr>
              <a:xfrm rot="5400000" flipV="1">
                <a:off x="3884510" y="3229640"/>
                <a:ext cx="70913" cy="6937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4D1315D0-13CF-DCE4-047F-0E3D7C7D0989}"/>
                  </a:ext>
                </a:extLst>
              </p:cNvPr>
              <p:cNvCxnSpPr>
                <a:cxnSpLocks/>
                <a:stCxn id="138" idx="6"/>
                <a:endCxn id="124" idx="1"/>
              </p:cNvCxnSpPr>
              <p:nvPr/>
            </p:nvCxnSpPr>
            <p:spPr>
              <a:xfrm>
                <a:off x="3954652" y="2859553"/>
                <a:ext cx="3791" cy="1926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AD7F5C0A-F04D-90CD-5EFD-55595009E972}"/>
                  </a:ext>
                </a:extLst>
              </p:cNvPr>
              <p:cNvCxnSpPr>
                <a:cxnSpLocks/>
                <a:stCxn id="137" idx="6"/>
                <a:endCxn id="124" idx="3"/>
              </p:cNvCxnSpPr>
              <p:nvPr/>
            </p:nvCxnSpPr>
            <p:spPr>
              <a:xfrm>
                <a:off x="3809518" y="2859553"/>
                <a:ext cx="2600" cy="1926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5C476651-677B-44C6-96BF-09D68720681E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074963" y="3021935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129" name="Straight Arrow Connector 155">
                <a:extLst>
                  <a:ext uri="{FF2B5EF4-FFF2-40B4-BE49-F238E27FC236}">
                    <a16:creationId xmlns:a16="http://schemas.microsoft.com/office/drawing/2014/main" id="{F1C013A5-EE97-8BE0-260B-995831A8EFDF}"/>
                  </a:ext>
                </a:extLst>
              </p:cNvPr>
              <p:cNvCxnSpPr>
                <a:cxnSpLocks/>
                <a:stCxn id="128" idx="6"/>
                <a:endCxn id="132" idx="1"/>
              </p:cNvCxnSpPr>
              <p:nvPr/>
            </p:nvCxnSpPr>
            <p:spPr>
              <a:xfrm rot="5400000">
                <a:off x="4104248" y="3225600"/>
                <a:ext cx="70913" cy="7745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85E29235-7EEA-E1EC-DB6A-EB8095B68F6B}"/>
                  </a:ext>
                </a:extLst>
              </p:cNvPr>
              <p:cNvCxnSpPr>
                <a:cxnSpLocks/>
                <a:endCxn id="128" idx="1"/>
              </p:cNvCxnSpPr>
              <p:nvPr/>
            </p:nvCxnSpPr>
            <p:spPr>
              <a:xfrm rot="5400000">
                <a:off x="4155251" y="2955897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8F7BACC1-6F27-DC98-680E-D1AB5FE4391D}"/>
                  </a:ext>
                </a:extLst>
              </p:cNvPr>
              <p:cNvCxnSpPr>
                <a:cxnSpLocks/>
                <a:stCxn id="139" idx="6"/>
                <a:endCxn id="128" idx="3"/>
              </p:cNvCxnSpPr>
              <p:nvPr/>
            </p:nvCxnSpPr>
            <p:spPr>
              <a:xfrm>
                <a:off x="4105268" y="2859553"/>
                <a:ext cx="0" cy="1926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2855968F-C583-6C61-A4E3-EC688AEB326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924347" y="3269477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133" name="Straight Arrow Connector 155">
                <a:extLst>
                  <a:ext uri="{FF2B5EF4-FFF2-40B4-BE49-F238E27FC236}">
                    <a16:creationId xmlns:a16="http://schemas.microsoft.com/office/drawing/2014/main" id="{F5593286-6507-F284-AA85-516D07876376}"/>
                  </a:ext>
                </a:extLst>
              </p:cNvPr>
              <p:cNvCxnSpPr>
                <a:cxnSpLocks/>
                <a:stCxn id="132" idx="6"/>
                <a:endCxn id="134" idx="3"/>
              </p:cNvCxnSpPr>
              <p:nvPr/>
            </p:nvCxnSpPr>
            <p:spPr>
              <a:xfrm rot="5400000" flipV="1">
                <a:off x="4106190" y="3398038"/>
                <a:ext cx="65898" cy="222647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03335087-B787-117C-8DE3-A101D2166F76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220157" y="3512006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0E2914B-DED6-D0CC-60B5-55C08D39FCCE}"/>
                  </a:ext>
                </a:extLst>
              </p:cNvPr>
              <p:cNvSpPr/>
              <p:nvPr/>
            </p:nvSpPr>
            <p:spPr>
              <a:xfrm>
                <a:off x="4055814" y="3825447"/>
                <a:ext cx="538265" cy="141247"/>
              </a:xfrm>
              <a:prstGeom prst="rect">
                <a:avLst/>
              </a:prstGeom>
              <a:solidFill>
                <a:srgbClr val="FF5050"/>
              </a:solidFill>
              <a:ln w="12700"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000" dirty="0"/>
                  <a:t>Output</a:t>
                </a:r>
              </a:p>
            </p:txBody>
          </p: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9383F0DC-7657-7E89-84C0-9F4EB1C42080}"/>
                  </a:ext>
                </a:extLst>
              </p:cNvPr>
              <p:cNvCxnSpPr>
                <a:cxnSpLocks/>
                <a:stCxn id="134" idx="6"/>
                <a:endCxn id="135" idx="0"/>
              </p:cNvCxnSpPr>
              <p:nvPr/>
            </p:nvCxnSpPr>
            <p:spPr>
              <a:xfrm>
                <a:off x="4323625" y="3718941"/>
                <a:ext cx="1322" cy="1065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28DE766D-7FDF-9C3F-8167-37A010ABC303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70605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5C2EB804-C62C-F431-7BAA-BF11A85433A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85118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943CF1B1-3226-2D29-636D-4555A7A2480E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00180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8C9F0CEC-5F33-E973-458B-DEFE81E10789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14699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3D16B422-783B-B2D4-A8B9-42C9C3838BDF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29357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B084269C-A43D-AD9A-F9E1-2990994BA163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44014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5173128-853B-9A66-7BD5-86ED7F161514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58672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FACF2503-AA89-0306-92AC-ED4D25948895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73329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607595EC-87D0-4FF0-DCB3-6F5378891130}"/>
                </a:ext>
              </a:extLst>
            </p:cNvPr>
            <p:cNvGrpSpPr/>
            <p:nvPr/>
          </p:nvGrpSpPr>
          <p:grpSpPr>
            <a:xfrm>
              <a:off x="4372884" y="5015577"/>
              <a:ext cx="1234180" cy="1314076"/>
              <a:chOff x="3706050" y="2652618"/>
              <a:chExt cx="1234180" cy="1314076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6F969081-41F1-F1E2-BA11-17C4F13F4FE2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367614" y="3020346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147" name="Straight Arrow Connector 17">
                <a:extLst>
                  <a:ext uri="{FF2B5EF4-FFF2-40B4-BE49-F238E27FC236}">
                    <a16:creationId xmlns:a16="http://schemas.microsoft.com/office/drawing/2014/main" id="{F4872E61-8813-B048-2786-61DDEEDFC4F7}"/>
                  </a:ext>
                </a:extLst>
              </p:cNvPr>
              <p:cNvCxnSpPr>
                <a:cxnSpLocks/>
                <a:stCxn id="146" idx="6"/>
                <a:endCxn id="154" idx="3"/>
              </p:cNvCxnSpPr>
              <p:nvPr/>
            </p:nvCxnSpPr>
            <p:spPr>
              <a:xfrm rot="5400000" flipV="1">
                <a:off x="4470310" y="3228052"/>
                <a:ext cx="70913" cy="6937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D7660ADB-A301-B35F-3885-8EB6A27D80AE}"/>
                  </a:ext>
                </a:extLst>
              </p:cNvPr>
              <p:cNvCxnSpPr>
                <a:cxnSpLocks/>
                <a:endCxn id="146" idx="1"/>
              </p:cNvCxnSpPr>
              <p:nvPr/>
            </p:nvCxnSpPr>
            <p:spPr>
              <a:xfrm rot="5400000">
                <a:off x="4447901" y="2954308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07D99052-6563-D25A-A1ED-9AB6B0172BE2}"/>
                  </a:ext>
                </a:extLst>
              </p:cNvPr>
              <p:cNvCxnSpPr>
                <a:cxnSpLocks/>
                <a:endCxn id="146" idx="3"/>
              </p:cNvCxnSpPr>
              <p:nvPr/>
            </p:nvCxnSpPr>
            <p:spPr>
              <a:xfrm rot="5400000">
                <a:off x="4301576" y="2954308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E978919A-F2EF-B3D0-6361-DAA4CD74DFD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660764" y="3020346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151" name="Straight Arrow Connector 155">
                <a:extLst>
                  <a:ext uri="{FF2B5EF4-FFF2-40B4-BE49-F238E27FC236}">
                    <a16:creationId xmlns:a16="http://schemas.microsoft.com/office/drawing/2014/main" id="{C0BCC083-75B7-AE03-959E-13216CEE2AC6}"/>
                  </a:ext>
                </a:extLst>
              </p:cNvPr>
              <p:cNvCxnSpPr>
                <a:cxnSpLocks/>
                <a:stCxn id="150" idx="6"/>
                <a:endCxn id="154" idx="1"/>
              </p:cNvCxnSpPr>
              <p:nvPr/>
            </p:nvCxnSpPr>
            <p:spPr>
              <a:xfrm rot="5400000">
                <a:off x="4690049" y="3224011"/>
                <a:ext cx="70913" cy="7745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AA973C4D-4F18-BB49-7ED4-EF4A420483D5}"/>
                  </a:ext>
                </a:extLst>
              </p:cNvPr>
              <p:cNvCxnSpPr>
                <a:cxnSpLocks/>
                <a:endCxn id="150" idx="1"/>
              </p:cNvCxnSpPr>
              <p:nvPr/>
            </p:nvCxnSpPr>
            <p:spPr>
              <a:xfrm rot="5400000">
                <a:off x="4741051" y="2954308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F9C68336-087E-3082-6CD9-421B5F4D4B7F}"/>
                  </a:ext>
                </a:extLst>
              </p:cNvPr>
              <p:cNvCxnSpPr>
                <a:cxnSpLocks/>
                <a:endCxn id="150" idx="3"/>
              </p:cNvCxnSpPr>
              <p:nvPr/>
            </p:nvCxnSpPr>
            <p:spPr>
              <a:xfrm rot="5400000">
                <a:off x="4594726" y="2954309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66C21EC0-126B-3FBD-BAF9-0F91F74B4157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510148" y="3267889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155" name="Straight Arrow Connector 155">
                <a:extLst>
                  <a:ext uri="{FF2B5EF4-FFF2-40B4-BE49-F238E27FC236}">
                    <a16:creationId xmlns:a16="http://schemas.microsoft.com/office/drawing/2014/main" id="{656AFD62-23F2-7A69-EC15-4C4C335EBB91}"/>
                  </a:ext>
                </a:extLst>
              </p:cNvPr>
              <p:cNvCxnSpPr>
                <a:cxnSpLocks/>
                <a:stCxn id="154" idx="6"/>
                <a:endCxn id="166" idx="1"/>
              </p:cNvCxnSpPr>
              <p:nvPr/>
            </p:nvCxnSpPr>
            <p:spPr>
              <a:xfrm rot="5400000">
                <a:off x="4471458" y="3400153"/>
                <a:ext cx="67487" cy="216829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96768CB-F824-DF78-79DD-9E51C3FF582F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781813" y="3021934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157" name="Straight Arrow Connector 17">
                <a:extLst>
                  <a:ext uri="{FF2B5EF4-FFF2-40B4-BE49-F238E27FC236}">
                    <a16:creationId xmlns:a16="http://schemas.microsoft.com/office/drawing/2014/main" id="{3155B4CC-F37F-5626-B237-92B9D875F7F1}"/>
                  </a:ext>
                </a:extLst>
              </p:cNvPr>
              <p:cNvCxnSpPr>
                <a:cxnSpLocks/>
                <a:stCxn id="156" idx="6"/>
                <a:endCxn id="164" idx="3"/>
              </p:cNvCxnSpPr>
              <p:nvPr/>
            </p:nvCxnSpPr>
            <p:spPr>
              <a:xfrm rot="5400000" flipV="1">
                <a:off x="3884510" y="3229640"/>
                <a:ext cx="70913" cy="6937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A6BE71A5-C68E-48BF-9E51-3DCFB29A14F7}"/>
                  </a:ext>
                </a:extLst>
              </p:cNvPr>
              <p:cNvCxnSpPr>
                <a:cxnSpLocks/>
                <a:stCxn id="170" idx="6"/>
                <a:endCxn id="156" idx="1"/>
              </p:cNvCxnSpPr>
              <p:nvPr/>
            </p:nvCxnSpPr>
            <p:spPr>
              <a:xfrm>
                <a:off x="3954652" y="2859553"/>
                <a:ext cx="3791" cy="1926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CF471C51-321D-35D4-938C-FC7C8A11EE52}"/>
                  </a:ext>
                </a:extLst>
              </p:cNvPr>
              <p:cNvCxnSpPr>
                <a:cxnSpLocks/>
                <a:stCxn id="169" idx="6"/>
                <a:endCxn id="156" idx="3"/>
              </p:cNvCxnSpPr>
              <p:nvPr/>
            </p:nvCxnSpPr>
            <p:spPr>
              <a:xfrm>
                <a:off x="3809518" y="2859553"/>
                <a:ext cx="2600" cy="1926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15DCFCF9-319E-71F0-3021-181B6A0D0119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074963" y="3021935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161" name="Straight Arrow Connector 155">
                <a:extLst>
                  <a:ext uri="{FF2B5EF4-FFF2-40B4-BE49-F238E27FC236}">
                    <a16:creationId xmlns:a16="http://schemas.microsoft.com/office/drawing/2014/main" id="{999D79CE-3077-1C2A-6DA9-A6267781E05B}"/>
                  </a:ext>
                </a:extLst>
              </p:cNvPr>
              <p:cNvCxnSpPr>
                <a:cxnSpLocks/>
                <a:stCxn id="160" idx="6"/>
                <a:endCxn id="164" idx="1"/>
              </p:cNvCxnSpPr>
              <p:nvPr/>
            </p:nvCxnSpPr>
            <p:spPr>
              <a:xfrm rot="5400000">
                <a:off x="4104248" y="3225600"/>
                <a:ext cx="70913" cy="77453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A377C7A4-BAF2-8CE2-DED2-22771E8C8E90}"/>
                  </a:ext>
                </a:extLst>
              </p:cNvPr>
              <p:cNvCxnSpPr>
                <a:cxnSpLocks/>
                <a:endCxn id="160" idx="1"/>
              </p:cNvCxnSpPr>
              <p:nvPr/>
            </p:nvCxnSpPr>
            <p:spPr>
              <a:xfrm rot="5400000">
                <a:off x="4155251" y="2955897"/>
                <a:ext cx="19268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>
                <a:extLst>
                  <a:ext uri="{FF2B5EF4-FFF2-40B4-BE49-F238E27FC236}">
                    <a16:creationId xmlns:a16="http://schemas.microsoft.com/office/drawing/2014/main" id="{9A04A361-33B4-415D-F756-D67F0D80726D}"/>
                  </a:ext>
                </a:extLst>
              </p:cNvPr>
              <p:cNvCxnSpPr>
                <a:cxnSpLocks/>
                <a:stCxn id="171" idx="6"/>
                <a:endCxn id="160" idx="3"/>
              </p:cNvCxnSpPr>
              <p:nvPr/>
            </p:nvCxnSpPr>
            <p:spPr>
              <a:xfrm>
                <a:off x="4105268" y="2859553"/>
                <a:ext cx="0" cy="1926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EB2AC718-B7D0-60CD-9D87-4458C1D3F259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924347" y="3269477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cxnSp>
            <p:nvCxnSpPr>
              <p:cNvPr id="165" name="Straight Arrow Connector 155">
                <a:extLst>
                  <a:ext uri="{FF2B5EF4-FFF2-40B4-BE49-F238E27FC236}">
                    <a16:creationId xmlns:a16="http://schemas.microsoft.com/office/drawing/2014/main" id="{9AB9A8C8-0FD6-9760-2B0C-E9790C3D9A61}"/>
                  </a:ext>
                </a:extLst>
              </p:cNvPr>
              <p:cNvCxnSpPr>
                <a:cxnSpLocks/>
                <a:stCxn id="164" idx="6"/>
                <a:endCxn id="166" idx="3"/>
              </p:cNvCxnSpPr>
              <p:nvPr/>
            </p:nvCxnSpPr>
            <p:spPr>
              <a:xfrm rot="5400000" flipV="1">
                <a:off x="4106190" y="3398038"/>
                <a:ext cx="65898" cy="222647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A74B4D6-7658-9E0F-FA07-586D7B79A6C7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220157" y="3512006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/>
                  <a:t>+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352CC458-6B6D-509D-3C04-89EA5F1D70E7}"/>
                  </a:ext>
                </a:extLst>
              </p:cNvPr>
              <p:cNvSpPr/>
              <p:nvPr/>
            </p:nvSpPr>
            <p:spPr>
              <a:xfrm>
                <a:off x="4055814" y="3825447"/>
                <a:ext cx="538265" cy="141247"/>
              </a:xfrm>
              <a:prstGeom prst="rect">
                <a:avLst/>
              </a:prstGeom>
              <a:solidFill>
                <a:srgbClr val="FF5050"/>
              </a:solidFill>
              <a:ln w="12700"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000" dirty="0"/>
                  <a:t>Output</a:t>
                </a:r>
              </a:p>
            </p:txBody>
          </p:sp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E94DCE17-E25A-A038-1AC2-AB3CC5A3A2BC}"/>
                  </a:ext>
                </a:extLst>
              </p:cNvPr>
              <p:cNvCxnSpPr>
                <a:cxnSpLocks/>
                <a:stCxn id="166" idx="6"/>
                <a:endCxn id="167" idx="0"/>
              </p:cNvCxnSpPr>
              <p:nvPr/>
            </p:nvCxnSpPr>
            <p:spPr>
              <a:xfrm>
                <a:off x="4323625" y="3718941"/>
                <a:ext cx="1322" cy="1065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196A5BB9-8550-3424-86AF-4681695501CD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70605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2F5D76B1-8E63-5615-B832-9E3A0F696094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85118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ADD91811-9789-6AC4-CA9B-98A81B15FB17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00180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2536934C-8639-3EF7-D245-BB1043EBDF77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14699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8F396F79-97B5-85E3-50B3-258CA71FE437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29357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50B25AF8-98D1-ED92-F995-702653C8F7F9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44014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AFBD74FE-6B17-2F85-4925-B732F7E906F1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586720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7CB684A7-19C7-0391-038B-8002DB3E6469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733295" y="2652618"/>
                <a:ext cx="206935" cy="206935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400" dirty="0"/>
              </a:p>
            </p:txBody>
          </p:sp>
        </p:grpSp>
      </p:grpSp>
      <p:pic>
        <p:nvPicPr>
          <p:cNvPr id="178" name="Picture 177">
            <a:extLst>
              <a:ext uri="{FF2B5EF4-FFF2-40B4-BE49-F238E27FC236}">
                <a16:creationId xmlns:a16="http://schemas.microsoft.com/office/drawing/2014/main" id="{F532B233-17B0-E0F8-18A4-95AAD26B1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5" t="4032" r="1892" b="2852"/>
          <a:stretch/>
        </p:blipFill>
        <p:spPr>
          <a:xfrm>
            <a:off x="5357429" y="3784862"/>
            <a:ext cx="6839579" cy="3073139"/>
          </a:xfrm>
          <a:prstGeom prst="rect">
            <a:avLst/>
          </a:prstGeom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288B2368-DFC2-31D0-A94C-7317ECC7078A}"/>
              </a:ext>
            </a:extLst>
          </p:cNvPr>
          <p:cNvSpPr txBox="1">
            <a:spLocks/>
          </p:cNvSpPr>
          <p:nvPr/>
        </p:nvSpPr>
        <p:spPr>
          <a:xfrm>
            <a:off x="7019860" y="501013"/>
            <a:ext cx="5181600" cy="2339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spatial_for( m=0; m&lt;M; m++ ){</a:t>
            </a:r>
            <a:b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 n=0; n&lt;N; n++ ){ </a:t>
            </a:r>
            <a:b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 </a:t>
            </a:r>
            <a: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0;</a:t>
            </a:r>
            <a:b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spatial_for( k=0; k&lt;K; k++ ){</a:t>
            </a:r>
            <a:b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8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</a:t>
            </a:r>
            <a: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GB" sz="180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I[m, k]</a:t>
            </a:r>
            <a: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GB" sz="18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W[k, n]</a:t>
            </a:r>
            <a: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</a:t>
            </a:r>
            <a: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Activation( </a:t>
            </a:r>
            <a:r>
              <a:rPr lang="en-GB" sz="18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 </a:t>
            </a:r>
            <a: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FF14C-23A8-A2BD-BECF-9777930C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042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1133D-576C-88F3-BF11-08F47D17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Google TPU</a:t>
            </a:r>
            <a:endParaRPr dirty="0"/>
          </a:p>
        </p:txBody>
      </p:sp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2FDFFB82-12B6-58F8-F112-7C9E1C44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286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/>
                </a:solidFill>
              </a:rPr>
              <a:t>Systolic multicast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Systolic accumulation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7D4F63-05D9-CE8B-FACC-9BBB731FA90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9860" y="501013"/>
            <a:ext cx="5181600" cy="2339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spatial_for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m=0; m&lt;M; m++ ){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 n=0; n&lt;N; n++ ){ 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 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spatial_for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k=0; k&lt;K; k++ ){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GB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I[m, k]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GB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W[k, n]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Activation(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O[n, m] </a:t>
            </a: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F19403-85EE-BC43-CD9B-1B5E1455E24A}"/>
              </a:ext>
            </a:extLst>
          </p:cNvPr>
          <p:cNvGrpSpPr/>
          <p:nvPr/>
        </p:nvGrpSpPr>
        <p:grpSpPr>
          <a:xfrm>
            <a:off x="250885" y="3002761"/>
            <a:ext cx="4881822" cy="3699801"/>
            <a:chOff x="425283" y="3002761"/>
            <a:chExt cx="4881822" cy="3699801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1E4946C-43D0-F74E-1F65-2930927D4DCA}"/>
                </a:ext>
              </a:extLst>
            </p:cNvPr>
            <p:cNvGrpSpPr/>
            <p:nvPr/>
          </p:nvGrpSpPr>
          <p:grpSpPr>
            <a:xfrm>
              <a:off x="430529" y="3002761"/>
              <a:ext cx="4876576" cy="982976"/>
              <a:chOff x="430529" y="3082886"/>
              <a:chExt cx="4876576" cy="982976"/>
            </a:xfrm>
          </p:grpSpPr>
          <p:cxnSp>
            <p:nvCxnSpPr>
              <p:cNvPr id="84" name="Connector: Elbow 64">
                <a:extLst>
                  <a:ext uri="{FF2B5EF4-FFF2-40B4-BE49-F238E27FC236}">
                    <a16:creationId xmlns:a16="http://schemas.microsoft.com/office/drawing/2014/main" id="{7704FB1E-1BCD-AED6-8003-E2EE6ACA3426}"/>
                  </a:ext>
                </a:extLst>
              </p:cNvPr>
              <p:cNvCxnSpPr>
                <a:cxnSpLocks/>
                <a:stCxn id="59" idx="3"/>
                <a:endCxn id="83" idx="1"/>
              </p:cNvCxnSpPr>
              <p:nvPr/>
            </p:nvCxnSpPr>
            <p:spPr>
              <a:xfrm>
                <a:off x="1389347" y="3204456"/>
                <a:ext cx="667653" cy="2135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11AF3CE-AB85-0963-67F7-CBE52EA4F3D9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1525561" y="3382171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D560E43C-956A-9950-DBDC-9B6EA171592B}"/>
                  </a:ext>
                </a:extLst>
              </p:cNvPr>
              <p:cNvCxnSpPr>
                <a:cxnSpLocks/>
                <a:stCxn id="43" idx="0"/>
                <a:endCxn id="21" idx="4"/>
              </p:cNvCxnSpPr>
              <p:nvPr/>
            </p:nvCxnSpPr>
            <p:spPr>
              <a:xfrm>
                <a:off x="1343085" y="3525032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1236B8B-88DE-3D57-3587-DBE35456A804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1057363" y="3382170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cxnSp>
            <p:nvCxnSpPr>
              <p:cNvPr id="65" name="Connector: Elbow 64">
                <a:extLst>
                  <a:ext uri="{FF2B5EF4-FFF2-40B4-BE49-F238E27FC236}">
                    <a16:creationId xmlns:a16="http://schemas.microsoft.com/office/drawing/2014/main" id="{E8449DE2-1CB5-13C2-00DB-D01F62DCBB28}"/>
                  </a:ext>
                </a:extLst>
              </p:cNvPr>
              <p:cNvCxnSpPr>
                <a:cxnSpLocks/>
                <a:endCxn id="43" idx="4"/>
              </p:cNvCxnSpPr>
              <p:nvPr/>
            </p:nvCxnSpPr>
            <p:spPr>
              <a:xfrm>
                <a:off x="430529" y="3525031"/>
                <a:ext cx="626834" cy="1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3E0A335-D782-630C-7112-A8C5C233F94A}"/>
                  </a:ext>
                </a:extLst>
              </p:cNvPr>
              <p:cNvSpPr/>
              <p:nvPr/>
            </p:nvSpPr>
            <p:spPr>
              <a:xfrm>
                <a:off x="980125" y="3085021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72" name="Connector: Elbow 71">
                <a:extLst>
                  <a:ext uri="{FF2B5EF4-FFF2-40B4-BE49-F238E27FC236}">
                    <a16:creationId xmlns:a16="http://schemas.microsoft.com/office/drawing/2014/main" id="{12A65DB9-2AB7-AD50-8D72-DE67F201F1C7}"/>
                  </a:ext>
                </a:extLst>
              </p:cNvPr>
              <p:cNvCxnSpPr>
                <a:cxnSpLocks/>
                <a:stCxn id="43" idx="4"/>
                <a:endCxn id="59" idx="1"/>
              </p:cNvCxnSpPr>
              <p:nvPr/>
            </p:nvCxnSpPr>
            <p:spPr>
              <a:xfrm rot="10800000">
                <a:off x="980125" y="3204456"/>
                <a:ext cx="77238" cy="320576"/>
              </a:xfrm>
              <a:prstGeom prst="bentConnector3">
                <a:avLst>
                  <a:gd name="adj1" fmla="val 395968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5C1665A-08A5-72DA-412F-C1286F8F8825}"/>
                  </a:ext>
                </a:extLst>
              </p:cNvPr>
              <p:cNvCxnSpPr>
                <a:cxnSpLocks/>
                <a:stCxn id="21" idx="6"/>
                <a:endCxn id="34" idx="0"/>
              </p:cNvCxnSpPr>
              <p:nvPr/>
            </p:nvCxnSpPr>
            <p:spPr>
              <a:xfrm flipH="1">
                <a:off x="1668421" y="3667893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FBD76FA-27A5-88D5-CE37-C5014E0344EC}"/>
                  </a:ext>
                </a:extLst>
              </p:cNvPr>
              <p:cNvSpPr/>
              <p:nvPr/>
            </p:nvSpPr>
            <p:spPr>
              <a:xfrm>
                <a:off x="1463810" y="3826889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1D4693D-B388-B412-F763-54783B55BED4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2602436" y="3384306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6F5581F6-A2AD-7A3E-17A6-27C972A12D92}"/>
                  </a:ext>
                </a:extLst>
              </p:cNvPr>
              <p:cNvCxnSpPr>
                <a:cxnSpLocks/>
                <a:stCxn id="81" idx="0"/>
                <a:endCxn id="79" idx="4"/>
              </p:cNvCxnSpPr>
              <p:nvPr/>
            </p:nvCxnSpPr>
            <p:spPr>
              <a:xfrm>
                <a:off x="2419960" y="3527167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32E36AE-F607-4564-48CC-61378BD492FC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2134238" y="3384305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63B74F8-9B09-DAE6-27A6-34C0A4FE6BB3}"/>
                  </a:ext>
                </a:extLst>
              </p:cNvPr>
              <p:cNvSpPr/>
              <p:nvPr/>
            </p:nvSpPr>
            <p:spPr>
              <a:xfrm>
                <a:off x="2057000" y="3087156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85" name="Connector: Elbow 84">
                <a:extLst>
                  <a:ext uri="{FF2B5EF4-FFF2-40B4-BE49-F238E27FC236}">
                    <a16:creationId xmlns:a16="http://schemas.microsoft.com/office/drawing/2014/main" id="{98AC6508-81BB-044A-1179-AB5749DEABF7}"/>
                  </a:ext>
                </a:extLst>
              </p:cNvPr>
              <p:cNvCxnSpPr>
                <a:cxnSpLocks/>
                <a:stCxn id="59" idx="3"/>
                <a:endCxn id="81" idx="4"/>
              </p:cNvCxnSpPr>
              <p:nvPr/>
            </p:nvCxnSpPr>
            <p:spPr>
              <a:xfrm>
                <a:off x="1389347" y="3204456"/>
                <a:ext cx="744891" cy="322711"/>
              </a:xfrm>
              <a:prstGeom prst="bentConnector3">
                <a:avLst>
                  <a:gd name="adj1" fmla="val 65155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8FE0806D-6FA6-8DC0-0797-190899B2755F}"/>
                  </a:ext>
                </a:extLst>
              </p:cNvPr>
              <p:cNvCxnSpPr>
                <a:cxnSpLocks/>
                <a:stCxn id="79" idx="6"/>
                <a:endCxn id="89" idx="0"/>
              </p:cNvCxnSpPr>
              <p:nvPr/>
            </p:nvCxnSpPr>
            <p:spPr>
              <a:xfrm flipH="1">
                <a:off x="2745296" y="3670028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AA7CE19-BCA1-C2D4-F392-E33F33F59FF4}"/>
                  </a:ext>
                </a:extLst>
              </p:cNvPr>
              <p:cNvSpPr/>
              <p:nvPr/>
            </p:nvSpPr>
            <p:spPr>
              <a:xfrm>
                <a:off x="2540685" y="3829024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106" name="Connector: Elbow 64">
                <a:extLst>
                  <a:ext uri="{FF2B5EF4-FFF2-40B4-BE49-F238E27FC236}">
                    <a16:creationId xmlns:a16="http://schemas.microsoft.com/office/drawing/2014/main" id="{9F078E4E-2B7E-D25D-6095-531A6E7F238C}"/>
                  </a:ext>
                </a:extLst>
              </p:cNvPr>
              <p:cNvCxnSpPr>
                <a:cxnSpLocks/>
                <a:endCxn id="111" idx="1"/>
              </p:cNvCxnSpPr>
              <p:nvPr/>
            </p:nvCxnSpPr>
            <p:spPr>
              <a:xfrm>
                <a:off x="2475041" y="3202321"/>
                <a:ext cx="667653" cy="2135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F1A305B7-7574-DC78-DD06-A7F6FA646E80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688130" y="3382171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A99D347A-FC3F-D4D7-1288-5FC0C88B4BCD}"/>
                  </a:ext>
                </a:extLst>
              </p:cNvPr>
              <p:cNvCxnSpPr>
                <a:cxnSpLocks/>
                <a:stCxn id="110" idx="0"/>
                <a:endCxn id="108" idx="4"/>
              </p:cNvCxnSpPr>
              <p:nvPr/>
            </p:nvCxnSpPr>
            <p:spPr>
              <a:xfrm>
                <a:off x="3505654" y="3525032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DEF16C93-FF89-8293-49CA-5448E6ADF9E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219932" y="3382170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6E4331F-83AC-003A-031C-E27F30C63C08}"/>
                  </a:ext>
                </a:extLst>
              </p:cNvPr>
              <p:cNvSpPr/>
              <p:nvPr/>
            </p:nvSpPr>
            <p:spPr>
              <a:xfrm>
                <a:off x="3142694" y="3085021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112" name="Connector: Elbow 111">
                <a:extLst>
                  <a:ext uri="{FF2B5EF4-FFF2-40B4-BE49-F238E27FC236}">
                    <a16:creationId xmlns:a16="http://schemas.microsoft.com/office/drawing/2014/main" id="{90F24A80-06F9-4DE3-A5F1-F2C6290F6DD7}"/>
                  </a:ext>
                </a:extLst>
              </p:cNvPr>
              <p:cNvCxnSpPr>
                <a:cxnSpLocks/>
                <a:endCxn id="110" idx="4"/>
              </p:cNvCxnSpPr>
              <p:nvPr/>
            </p:nvCxnSpPr>
            <p:spPr>
              <a:xfrm>
                <a:off x="2706458" y="3202321"/>
                <a:ext cx="513474" cy="32271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5498CEFF-D164-847C-C05D-A7F3AF1B080B}"/>
                  </a:ext>
                </a:extLst>
              </p:cNvPr>
              <p:cNvCxnSpPr>
                <a:cxnSpLocks/>
                <a:stCxn id="108" idx="6"/>
                <a:endCxn id="114" idx="0"/>
              </p:cNvCxnSpPr>
              <p:nvPr/>
            </p:nvCxnSpPr>
            <p:spPr>
              <a:xfrm flipH="1">
                <a:off x="3830990" y="3667893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01EF272-0AD6-789D-A996-1A3FE148B836}"/>
                  </a:ext>
                </a:extLst>
              </p:cNvPr>
              <p:cNvSpPr/>
              <p:nvPr/>
            </p:nvSpPr>
            <p:spPr>
              <a:xfrm>
                <a:off x="3626379" y="3826889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115" name="Connector: Elbow 64">
                <a:extLst>
                  <a:ext uri="{FF2B5EF4-FFF2-40B4-BE49-F238E27FC236}">
                    <a16:creationId xmlns:a16="http://schemas.microsoft.com/office/drawing/2014/main" id="{B9883ADD-CCFD-57A4-FDA4-B14752808508}"/>
                  </a:ext>
                </a:extLst>
              </p:cNvPr>
              <p:cNvCxnSpPr>
                <a:cxnSpLocks/>
                <a:endCxn id="120" idx="1"/>
              </p:cNvCxnSpPr>
              <p:nvPr/>
            </p:nvCxnSpPr>
            <p:spPr>
              <a:xfrm>
                <a:off x="3560735" y="3200186"/>
                <a:ext cx="667653" cy="2135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D82CC52-923E-B3CF-2803-278A970F93A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773824" y="3380036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C35A893E-3EE9-AAFB-10EC-329BF4064907}"/>
                  </a:ext>
                </a:extLst>
              </p:cNvPr>
              <p:cNvCxnSpPr>
                <a:cxnSpLocks/>
                <a:stCxn id="119" idx="0"/>
                <a:endCxn id="117" idx="4"/>
              </p:cNvCxnSpPr>
              <p:nvPr/>
            </p:nvCxnSpPr>
            <p:spPr>
              <a:xfrm>
                <a:off x="4591348" y="3522897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89C22C29-AE5E-0138-C706-B7EFA29778EE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305626" y="3380035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DC1C4EC3-622A-B7B4-3D26-093A98713D70}"/>
                  </a:ext>
                </a:extLst>
              </p:cNvPr>
              <p:cNvSpPr/>
              <p:nvPr/>
            </p:nvSpPr>
            <p:spPr>
              <a:xfrm>
                <a:off x="4228388" y="3082886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121" name="Connector: Elbow 120">
                <a:extLst>
                  <a:ext uri="{FF2B5EF4-FFF2-40B4-BE49-F238E27FC236}">
                    <a16:creationId xmlns:a16="http://schemas.microsoft.com/office/drawing/2014/main" id="{8AB961F8-8EF5-92F0-2B12-CD03F9D26342}"/>
                  </a:ext>
                </a:extLst>
              </p:cNvPr>
              <p:cNvCxnSpPr>
                <a:cxnSpLocks/>
                <a:endCxn id="119" idx="4"/>
              </p:cNvCxnSpPr>
              <p:nvPr/>
            </p:nvCxnSpPr>
            <p:spPr>
              <a:xfrm>
                <a:off x="3792152" y="3200186"/>
                <a:ext cx="513474" cy="32271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039C7B7F-900B-F3CA-93F4-2B8C1FA47934}"/>
                  </a:ext>
                </a:extLst>
              </p:cNvPr>
              <p:cNvCxnSpPr>
                <a:cxnSpLocks/>
                <a:stCxn id="117" idx="6"/>
                <a:endCxn id="123" idx="0"/>
              </p:cNvCxnSpPr>
              <p:nvPr/>
            </p:nvCxnSpPr>
            <p:spPr>
              <a:xfrm flipH="1">
                <a:off x="4916684" y="3665758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8598FA56-109D-4A83-A875-FB1382508FBD}"/>
                  </a:ext>
                </a:extLst>
              </p:cNvPr>
              <p:cNvSpPr/>
              <p:nvPr/>
            </p:nvSpPr>
            <p:spPr>
              <a:xfrm>
                <a:off x="4712073" y="3824754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165" name="Connector: Elbow 64">
                <a:extLst>
                  <a:ext uri="{FF2B5EF4-FFF2-40B4-BE49-F238E27FC236}">
                    <a16:creationId xmlns:a16="http://schemas.microsoft.com/office/drawing/2014/main" id="{10A0B495-EF19-74E7-C864-6471209947AE}"/>
                  </a:ext>
                </a:extLst>
              </p:cNvPr>
              <p:cNvCxnSpPr>
                <a:cxnSpLocks/>
                <a:stCxn id="120" idx="3"/>
              </p:cNvCxnSpPr>
              <p:nvPr/>
            </p:nvCxnSpPr>
            <p:spPr>
              <a:xfrm>
                <a:off x="4637610" y="3202321"/>
                <a:ext cx="669495" cy="5806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178450C0-A2CF-8D6C-2F01-0114BDBE94AA}"/>
                </a:ext>
              </a:extLst>
            </p:cNvPr>
            <p:cNvGrpSpPr/>
            <p:nvPr/>
          </p:nvGrpSpPr>
          <p:grpSpPr>
            <a:xfrm>
              <a:off x="430529" y="3904600"/>
              <a:ext cx="4876576" cy="982976"/>
              <a:chOff x="430529" y="3984725"/>
              <a:chExt cx="4876576" cy="982976"/>
            </a:xfrm>
          </p:grpSpPr>
          <p:cxnSp>
            <p:nvCxnSpPr>
              <p:cNvPr id="169" name="Connector: Elbow 64">
                <a:extLst>
                  <a:ext uri="{FF2B5EF4-FFF2-40B4-BE49-F238E27FC236}">
                    <a16:creationId xmlns:a16="http://schemas.microsoft.com/office/drawing/2014/main" id="{F4076DD5-8423-AE77-19EA-2112BA681AAC}"/>
                  </a:ext>
                </a:extLst>
              </p:cNvPr>
              <p:cNvCxnSpPr>
                <a:cxnSpLocks/>
                <a:stCxn id="174" idx="3"/>
                <a:endCxn id="181" idx="1"/>
              </p:cNvCxnSpPr>
              <p:nvPr/>
            </p:nvCxnSpPr>
            <p:spPr>
              <a:xfrm>
                <a:off x="1389347" y="4106295"/>
                <a:ext cx="667653" cy="2135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F3D46F48-9ECE-6309-A75E-70BACD82715C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1525561" y="4284010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E32C896C-C3D5-D61A-F5A5-BBE2881C8B32}"/>
                  </a:ext>
                </a:extLst>
              </p:cNvPr>
              <p:cNvCxnSpPr>
                <a:cxnSpLocks/>
                <a:stCxn id="172" idx="0"/>
                <a:endCxn id="170" idx="4"/>
              </p:cNvCxnSpPr>
              <p:nvPr/>
            </p:nvCxnSpPr>
            <p:spPr>
              <a:xfrm>
                <a:off x="1343085" y="4426871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1AA8FEC8-B02F-E437-48B0-3DC0A058BE7C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1057363" y="4284009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cxnSp>
            <p:nvCxnSpPr>
              <p:cNvPr id="173" name="Connector: Elbow 64">
                <a:extLst>
                  <a:ext uri="{FF2B5EF4-FFF2-40B4-BE49-F238E27FC236}">
                    <a16:creationId xmlns:a16="http://schemas.microsoft.com/office/drawing/2014/main" id="{FB44E92F-35AF-99B5-A243-1FC1B4A8D17E}"/>
                  </a:ext>
                </a:extLst>
              </p:cNvPr>
              <p:cNvCxnSpPr>
                <a:cxnSpLocks/>
                <a:endCxn id="172" idx="4"/>
              </p:cNvCxnSpPr>
              <p:nvPr/>
            </p:nvCxnSpPr>
            <p:spPr>
              <a:xfrm>
                <a:off x="430529" y="4426870"/>
                <a:ext cx="626834" cy="1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2FD8A9BC-96D9-0080-9B5C-06F2405277C7}"/>
                  </a:ext>
                </a:extLst>
              </p:cNvPr>
              <p:cNvSpPr/>
              <p:nvPr/>
            </p:nvSpPr>
            <p:spPr>
              <a:xfrm>
                <a:off x="980125" y="3986860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175" name="Connector: Elbow 174">
                <a:extLst>
                  <a:ext uri="{FF2B5EF4-FFF2-40B4-BE49-F238E27FC236}">
                    <a16:creationId xmlns:a16="http://schemas.microsoft.com/office/drawing/2014/main" id="{3CB46EAB-9226-0EA5-598F-17A4D238697E}"/>
                  </a:ext>
                </a:extLst>
              </p:cNvPr>
              <p:cNvCxnSpPr>
                <a:cxnSpLocks/>
                <a:stCxn id="172" idx="4"/>
                <a:endCxn id="174" idx="1"/>
              </p:cNvCxnSpPr>
              <p:nvPr/>
            </p:nvCxnSpPr>
            <p:spPr>
              <a:xfrm rot="10800000">
                <a:off x="980125" y="4106295"/>
                <a:ext cx="77238" cy="320576"/>
              </a:xfrm>
              <a:prstGeom prst="bentConnector3">
                <a:avLst>
                  <a:gd name="adj1" fmla="val 395968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E1148B49-9A70-438D-E041-752798B4544D}"/>
                  </a:ext>
                </a:extLst>
              </p:cNvPr>
              <p:cNvCxnSpPr>
                <a:cxnSpLocks/>
                <a:stCxn id="170" idx="6"/>
                <a:endCxn id="177" idx="0"/>
              </p:cNvCxnSpPr>
              <p:nvPr/>
            </p:nvCxnSpPr>
            <p:spPr>
              <a:xfrm flipH="1">
                <a:off x="1668421" y="4569732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D1C5074-C177-C6B9-5355-E567B9E4B667}"/>
                  </a:ext>
                </a:extLst>
              </p:cNvPr>
              <p:cNvSpPr/>
              <p:nvPr/>
            </p:nvSpPr>
            <p:spPr>
              <a:xfrm>
                <a:off x="1463810" y="4728728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38B90E90-796D-4310-F174-2EF1CC1D6FD1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2602436" y="4286145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183BA4F5-C47F-A871-8D99-6A557DA486DF}"/>
                  </a:ext>
                </a:extLst>
              </p:cNvPr>
              <p:cNvCxnSpPr>
                <a:cxnSpLocks/>
                <a:stCxn id="180" idx="0"/>
                <a:endCxn id="178" idx="4"/>
              </p:cNvCxnSpPr>
              <p:nvPr/>
            </p:nvCxnSpPr>
            <p:spPr>
              <a:xfrm>
                <a:off x="2419960" y="4429006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709FB40-87D1-DE2C-A857-7B503F0EB967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2134238" y="4286144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5F5C0BD9-1F04-68C3-B86E-D6CFF7543981}"/>
                  </a:ext>
                </a:extLst>
              </p:cNvPr>
              <p:cNvSpPr/>
              <p:nvPr/>
            </p:nvSpPr>
            <p:spPr>
              <a:xfrm>
                <a:off x="2057000" y="3988995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182" name="Connector: Elbow 181">
                <a:extLst>
                  <a:ext uri="{FF2B5EF4-FFF2-40B4-BE49-F238E27FC236}">
                    <a16:creationId xmlns:a16="http://schemas.microsoft.com/office/drawing/2014/main" id="{8FB1EACE-97DA-AD1A-7835-1EC4225C5D60}"/>
                  </a:ext>
                </a:extLst>
              </p:cNvPr>
              <p:cNvCxnSpPr>
                <a:cxnSpLocks/>
                <a:stCxn id="174" idx="3"/>
                <a:endCxn id="180" idx="4"/>
              </p:cNvCxnSpPr>
              <p:nvPr/>
            </p:nvCxnSpPr>
            <p:spPr>
              <a:xfrm>
                <a:off x="1389347" y="4106295"/>
                <a:ext cx="744891" cy="322711"/>
              </a:xfrm>
              <a:prstGeom prst="bentConnector3">
                <a:avLst>
                  <a:gd name="adj1" fmla="val 68944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A5776E8F-37B8-05FE-23F7-FDDA5AF44872}"/>
                  </a:ext>
                </a:extLst>
              </p:cNvPr>
              <p:cNvCxnSpPr>
                <a:cxnSpLocks/>
                <a:stCxn id="178" idx="6"/>
                <a:endCxn id="184" idx="0"/>
              </p:cNvCxnSpPr>
              <p:nvPr/>
            </p:nvCxnSpPr>
            <p:spPr>
              <a:xfrm flipH="1">
                <a:off x="2745296" y="4571867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C7FFAD00-30E7-DD44-79B4-1FD66153DD69}"/>
                  </a:ext>
                </a:extLst>
              </p:cNvPr>
              <p:cNvSpPr/>
              <p:nvPr/>
            </p:nvSpPr>
            <p:spPr>
              <a:xfrm>
                <a:off x="2540685" y="4730863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185" name="Connector: Elbow 64">
                <a:extLst>
                  <a:ext uri="{FF2B5EF4-FFF2-40B4-BE49-F238E27FC236}">
                    <a16:creationId xmlns:a16="http://schemas.microsoft.com/office/drawing/2014/main" id="{BBFAF667-AA15-40B4-E627-A6B86CB2A2BA}"/>
                  </a:ext>
                </a:extLst>
              </p:cNvPr>
              <p:cNvCxnSpPr>
                <a:cxnSpLocks/>
                <a:endCxn id="189" idx="1"/>
              </p:cNvCxnSpPr>
              <p:nvPr/>
            </p:nvCxnSpPr>
            <p:spPr>
              <a:xfrm>
                <a:off x="2475041" y="4104160"/>
                <a:ext cx="667653" cy="2135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C85D1FC-F7BC-4DA7-8462-F90BCB6FE4EF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688130" y="4284010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65A70AFD-2A79-6A0C-630A-0A2B4F2C5834}"/>
                  </a:ext>
                </a:extLst>
              </p:cNvPr>
              <p:cNvCxnSpPr>
                <a:cxnSpLocks/>
                <a:stCxn id="188" idx="0"/>
                <a:endCxn id="186" idx="4"/>
              </p:cNvCxnSpPr>
              <p:nvPr/>
            </p:nvCxnSpPr>
            <p:spPr>
              <a:xfrm>
                <a:off x="3505654" y="4426871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82F267A5-9209-862A-0D88-A2A603B1A62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219932" y="4284009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EDCFC689-F56B-F9BB-ECB7-30116D772611}"/>
                  </a:ext>
                </a:extLst>
              </p:cNvPr>
              <p:cNvSpPr/>
              <p:nvPr/>
            </p:nvSpPr>
            <p:spPr>
              <a:xfrm>
                <a:off x="3142694" y="3986860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190" name="Connector: Elbow 189">
                <a:extLst>
                  <a:ext uri="{FF2B5EF4-FFF2-40B4-BE49-F238E27FC236}">
                    <a16:creationId xmlns:a16="http://schemas.microsoft.com/office/drawing/2014/main" id="{6FCDBE7A-ABC8-819F-9A29-D872EF704082}"/>
                  </a:ext>
                </a:extLst>
              </p:cNvPr>
              <p:cNvCxnSpPr>
                <a:cxnSpLocks/>
                <a:endCxn id="188" idx="4"/>
              </p:cNvCxnSpPr>
              <p:nvPr/>
            </p:nvCxnSpPr>
            <p:spPr>
              <a:xfrm>
                <a:off x="2706458" y="4104160"/>
                <a:ext cx="513474" cy="32271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>
                <a:extLst>
                  <a:ext uri="{FF2B5EF4-FFF2-40B4-BE49-F238E27FC236}">
                    <a16:creationId xmlns:a16="http://schemas.microsoft.com/office/drawing/2014/main" id="{4D3D0254-50A0-DEA1-5C7C-5D5E3A8F1757}"/>
                  </a:ext>
                </a:extLst>
              </p:cNvPr>
              <p:cNvCxnSpPr>
                <a:cxnSpLocks/>
                <a:stCxn id="186" idx="6"/>
                <a:endCxn id="192" idx="0"/>
              </p:cNvCxnSpPr>
              <p:nvPr/>
            </p:nvCxnSpPr>
            <p:spPr>
              <a:xfrm flipH="1">
                <a:off x="3830990" y="4569732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51FBC21B-F845-C5E9-706A-354DD2FD693F}"/>
                  </a:ext>
                </a:extLst>
              </p:cNvPr>
              <p:cNvSpPr/>
              <p:nvPr/>
            </p:nvSpPr>
            <p:spPr>
              <a:xfrm>
                <a:off x="3626379" y="4728728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193" name="Connector: Elbow 64">
                <a:extLst>
                  <a:ext uri="{FF2B5EF4-FFF2-40B4-BE49-F238E27FC236}">
                    <a16:creationId xmlns:a16="http://schemas.microsoft.com/office/drawing/2014/main" id="{F17E5F61-E158-8E90-6576-5D97815EB0B4}"/>
                  </a:ext>
                </a:extLst>
              </p:cNvPr>
              <p:cNvCxnSpPr>
                <a:cxnSpLocks/>
                <a:endCxn id="197" idx="1"/>
              </p:cNvCxnSpPr>
              <p:nvPr/>
            </p:nvCxnSpPr>
            <p:spPr>
              <a:xfrm>
                <a:off x="3560735" y="4102025"/>
                <a:ext cx="667653" cy="2135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4078C09D-FABE-E09A-6246-B2F0FEFB4785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773824" y="4281875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195" name="Straight Arrow Connector 194">
                <a:extLst>
                  <a:ext uri="{FF2B5EF4-FFF2-40B4-BE49-F238E27FC236}">
                    <a16:creationId xmlns:a16="http://schemas.microsoft.com/office/drawing/2014/main" id="{74DBC4C9-68AE-9A0F-CEFF-C526670F94B1}"/>
                  </a:ext>
                </a:extLst>
              </p:cNvPr>
              <p:cNvCxnSpPr>
                <a:cxnSpLocks/>
                <a:stCxn id="196" idx="0"/>
                <a:endCxn id="194" idx="4"/>
              </p:cNvCxnSpPr>
              <p:nvPr/>
            </p:nvCxnSpPr>
            <p:spPr>
              <a:xfrm>
                <a:off x="4591348" y="4424736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9BC921A6-B79B-8ADD-EC77-D173960836C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305626" y="4281874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62E660B-39C2-2D9B-8063-E400732D09B3}"/>
                  </a:ext>
                </a:extLst>
              </p:cNvPr>
              <p:cNvSpPr/>
              <p:nvPr/>
            </p:nvSpPr>
            <p:spPr>
              <a:xfrm>
                <a:off x="4228388" y="3984725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198" name="Connector: Elbow 197">
                <a:extLst>
                  <a:ext uri="{FF2B5EF4-FFF2-40B4-BE49-F238E27FC236}">
                    <a16:creationId xmlns:a16="http://schemas.microsoft.com/office/drawing/2014/main" id="{8DEEFFB4-6BF9-64D6-8321-A9DF02445990}"/>
                  </a:ext>
                </a:extLst>
              </p:cNvPr>
              <p:cNvCxnSpPr>
                <a:cxnSpLocks/>
                <a:endCxn id="196" idx="4"/>
              </p:cNvCxnSpPr>
              <p:nvPr/>
            </p:nvCxnSpPr>
            <p:spPr>
              <a:xfrm>
                <a:off x="3792152" y="4102025"/>
                <a:ext cx="513474" cy="32271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>
                <a:extLst>
                  <a:ext uri="{FF2B5EF4-FFF2-40B4-BE49-F238E27FC236}">
                    <a16:creationId xmlns:a16="http://schemas.microsoft.com/office/drawing/2014/main" id="{05786FD3-EF70-14A7-FE3D-C93BC2381587}"/>
                  </a:ext>
                </a:extLst>
              </p:cNvPr>
              <p:cNvCxnSpPr>
                <a:cxnSpLocks/>
                <a:stCxn id="194" idx="6"/>
                <a:endCxn id="200" idx="0"/>
              </p:cNvCxnSpPr>
              <p:nvPr/>
            </p:nvCxnSpPr>
            <p:spPr>
              <a:xfrm flipH="1">
                <a:off x="4916684" y="4567597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4405BDEE-3BC9-4C16-8BA7-76D494FA39AA}"/>
                  </a:ext>
                </a:extLst>
              </p:cNvPr>
              <p:cNvSpPr/>
              <p:nvPr/>
            </p:nvSpPr>
            <p:spPr>
              <a:xfrm>
                <a:off x="4712073" y="4726593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201" name="Connector: Elbow 64">
                <a:extLst>
                  <a:ext uri="{FF2B5EF4-FFF2-40B4-BE49-F238E27FC236}">
                    <a16:creationId xmlns:a16="http://schemas.microsoft.com/office/drawing/2014/main" id="{49C2E43E-0453-5C19-3A01-D7595D753ED7}"/>
                  </a:ext>
                </a:extLst>
              </p:cNvPr>
              <p:cNvCxnSpPr>
                <a:cxnSpLocks/>
                <a:stCxn id="197" idx="3"/>
              </p:cNvCxnSpPr>
              <p:nvPr/>
            </p:nvCxnSpPr>
            <p:spPr>
              <a:xfrm>
                <a:off x="4637610" y="4104160"/>
                <a:ext cx="669495" cy="5806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>
                <a:extLst>
                  <a:ext uri="{FF2B5EF4-FFF2-40B4-BE49-F238E27FC236}">
                    <a16:creationId xmlns:a16="http://schemas.microsoft.com/office/drawing/2014/main" id="{BFD672E9-9B58-568C-0267-1ECD1B2CB237}"/>
                  </a:ext>
                </a:extLst>
              </p:cNvPr>
              <p:cNvCxnSpPr>
                <a:cxnSpLocks/>
                <a:stCxn id="34" idx="2"/>
                <a:endCxn id="170" idx="2"/>
              </p:cNvCxnSpPr>
              <p:nvPr/>
            </p:nvCxnSpPr>
            <p:spPr>
              <a:xfrm>
                <a:off x="1668421" y="4059014"/>
                <a:ext cx="1" cy="224997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>
                <a:extLst>
                  <a:ext uri="{FF2B5EF4-FFF2-40B4-BE49-F238E27FC236}">
                    <a16:creationId xmlns:a16="http://schemas.microsoft.com/office/drawing/2014/main" id="{F9F8A452-B138-B90D-2190-8B41157CFA1F}"/>
                  </a:ext>
                </a:extLst>
              </p:cNvPr>
              <p:cNvCxnSpPr>
                <a:cxnSpLocks/>
                <a:stCxn id="89" idx="2"/>
                <a:endCxn id="178" idx="2"/>
              </p:cNvCxnSpPr>
              <p:nvPr/>
            </p:nvCxnSpPr>
            <p:spPr>
              <a:xfrm>
                <a:off x="2745296" y="4061149"/>
                <a:ext cx="1" cy="224997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DB15B201-58B2-8D4E-8151-6F0D7D6DBF74}"/>
                  </a:ext>
                </a:extLst>
              </p:cNvPr>
              <p:cNvCxnSpPr>
                <a:cxnSpLocks/>
                <a:stCxn id="114" idx="2"/>
                <a:endCxn id="186" idx="2"/>
              </p:cNvCxnSpPr>
              <p:nvPr/>
            </p:nvCxnSpPr>
            <p:spPr>
              <a:xfrm>
                <a:off x="3830990" y="4059014"/>
                <a:ext cx="1" cy="224997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>
                <a:extLst>
                  <a:ext uri="{FF2B5EF4-FFF2-40B4-BE49-F238E27FC236}">
                    <a16:creationId xmlns:a16="http://schemas.microsoft.com/office/drawing/2014/main" id="{DDDC1009-5D06-03C0-4CDB-5FFBF578172E}"/>
                  </a:ext>
                </a:extLst>
              </p:cNvPr>
              <p:cNvCxnSpPr>
                <a:cxnSpLocks/>
                <a:stCxn id="123" idx="2"/>
                <a:endCxn id="194" idx="2"/>
              </p:cNvCxnSpPr>
              <p:nvPr/>
            </p:nvCxnSpPr>
            <p:spPr>
              <a:xfrm>
                <a:off x="4916684" y="4056879"/>
                <a:ext cx="1" cy="224997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D3A27D99-0F3D-9221-C687-055FE81E0595}"/>
                </a:ext>
              </a:extLst>
            </p:cNvPr>
            <p:cNvGrpSpPr/>
            <p:nvPr/>
          </p:nvGrpSpPr>
          <p:grpSpPr>
            <a:xfrm>
              <a:off x="425283" y="4805808"/>
              <a:ext cx="4876576" cy="982976"/>
              <a:chOff x="430529" y="3984725"/>
              <a:chExt cx="4876576" cy="982976"/>
            </a:xfrm>
          </p:grpSpPr>
          <p:cxnSp>
            <p:nvCxnSpPr>
              <p:cNvPr id="218" name="Connector: Elbow 64">
                <a:extLst>
                  <a:ext uri="{FF2B5EF4-FFF2-40B4-BE49-F238E27FC236}">
                    <a16:creationId xmlns:a16="http://schemas.microsoft.com/office/drawing/2014/main" id="{C8286576-B7C0-231C-ADC5-95D6F2D78EC2}"/>
                  </a:ext>
                </a:extLst>
              </p:cNvPr>
              <p:cNvCxnSpPr>
                <a:cxnSpLocks/>
                <a:stCxn id="223" idx="3"/>
                <a:endCxn id="230" idx="1"/>
              </p:cNvCxnSpPr>
              <p:nvPr/>
            </p:nvCxnSpPr>
            <p:spPr>
              <a:xfrm>
                <a:off x="1389347" y="4106295"/>
                <a:ext cx="667653" cy="2135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1C020DFA-4B0A-D7AB-3491-CA14ACB81116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1525561" y="4284010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220" name="Straight Arrow Connector 219">
                <a:extLst>
                  <a:ext uri="{FF2B5EF4-FFF2-40B4-BE49-F238E27FC236}">
                    <a16:creationId xmlns:a16="http://schemas.microsoft.com/office/drawing/2014/main" id="{6B024EE3-7B78-55A3-D9E7-672335D120A6}"/>
                  </a:ext>
                </a:extLst>
              </p:cNvPr>
              <p:cNvCxnSpPr>
                <a:cxnSpLocks/>
                <a:stCxn id="221" idx="0"/>
                <a:endCxn id="219" idx="4"/>
              </p:cNvCxnSpPr>
              <p:nvPr/>
            </p:nvCxnSpPr>
            <p:spPr>
              <a:xfrm>
                <a:off x="1343085" y="4426871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06685421-9A6F-3E06-71AA-7CB21C4E2EAF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1057363" y="4284009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cxnSp>
            <p:nvCxnSpPr>
              <p:cNvPr id="222" name="Connector: Elbow 64">
                <a:extLst>
                  <a:ext uri="{FF2B5EF4-FFF2-40B4-BE49-F238E27FC236}">
                    <a16:creationId xmlns:a16="http://schemas.microsoft.com/office/drawing/2014/main" id="{3E104FEF-D92F-AC3D-4F94-C58E2FA49051}"/>
                  </a:ext>
                </a:extLst>
              </p:cNvPr>
              <p:cNvCxnSpPr>
                <a:cxnSpLocks/>
                <a:endCxn id="221" idx="4"/>
              </p:cNvCxnSpPr>
              <p:nvPr/>
            </p:nvCxnSpPr>
            <p:spPr>
              <a:xfrm>
                <a:off x="430529" y="4426870"/>
                <a:ext cx="626834" cy="1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DA484B67-DB6B-4FCF-A2F5-7F5FDC210324}"/>
                  </a:ext>
                </a:extLst>
              </p:cNvPr>
              <p:cNvSpPr/>
              <p:nvPr/>
            </p:nvSpPr>
            <p:spPr>
              <a:xfrm>
                <a:off x="980125" y="3986860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224" name="Connector: Elbow 223">
                <a:extLst>
                  <a:ext uri="{FF2B5EF4-FFF2-40B4-BE49-F238E27FC236}">
                    <a16:creationId xmlns:a16="http://schemas.microsoft.com/office/drawing/2014/main" id="{F3B12ACE-07B5-8F56-A135-405971A44C49}"/>
                  </a:ext>
                </a:extLst>
              </p:cNvPr>
              <p:cNvCxnSpPr>
                <a:cxnSpLocks/>
                <a:stCxn id="221" idx="4"/>
                <a:endCxn id="223" idx="1"/>
              </p:cNvCxnSpPr>
              <p:nvPr/>
            </p:nvCxnSpPr>
            <p:spPr>
              <a:xfrm rot="10800000">
                <a:off x="980125" y="4106295"/>
                <a:ext cx="77238" cy="320576"/>
              </a:xfrm>
              <a:prstGeom prst="bentConnector3">
                <a:avLst>
                  <a:gd name="adj1" fmla="val 395968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>
                <a:extLst>
                  <a:ext uri="{FF2B5EF4-FFF2-40B4-BE49-F238E27FC236}">
                    <a16:creationId xmlns:a16="http://schemas.microsoft.com/office/drawing/2014/main" id="{57A87048-167E-9E30-B21D-2DE2455C5283}"/>
                  </a:ext>
                </a:extLst>
              </p:cNvPr>
              <p:cNvCxnSpPr>
                <a:cxnSpLocks/>
                <a:stCxn id="219" idx="6"/>
                <a:endCxn id="226" idx="0"/>
              </p:cNvCxnSpPr>
              <p:nvPr/>
            </p:nvCxnSpPr>
            <p:spPr>
              <a:xfrm flipH="1">
                <a:off x="1668421" y="4569732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E7C551E7-9871-8BB5-5F94-7AF1C6468970}"/>
                  </a:ext>
                </a:extLst>
              </p:cNvPr>
              <p:cNvSpPr/>
              <p:nvPr/>
            </p:nvSpPr>
            <p:spPr>
              <a:xfrm>
                <a:off x="1463810" y="4728728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CB3A8CBC-4CC2-D812-73DF-5BD4257E3259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2602436" y="4286145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228" name="Straight Arrow Connector 227">
                <a:extLst>
                  <a:ext uri="{FF2B5EF4-FFF2-40B4-BE49-F238E27FC236}">
                    <a16:creationId xmlns:a16="http://schemas.microsoft.com/office/drawing/2014/main" id="{E787A395-1FE9-0019-FDB3-2AEA8C6707AD}"/>
                  </a:ext>
                </a:extLst>
              </p:cNvPr>
              <p:cNvCxnSpPr>
                <a:cxnSpLocks/>
                <a:stCxn id="229" idx="0"/>
                <a:endCxn id="227" idx="4"/>
              </p:cNvCxnSpPr>
              <p:nvPr/>
            </p:nvCxnSpPr>
            <p:spPr>
              <a:xfrm>
                <a:off x="2419960" y="4429006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F00E5FC6-58EC-888C-183B-8C9B73048600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2134238" y="4286144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D8A61E1-77E4-396A-70CC-B90888C65114}"/>
                  </a:ext>
                </a:extLst>
              </p:cNvPr>
              <p:cNvSpPr/>
              <p:nvPr/>
            </p:nvSpPr>
            <p:spPr>
              <a:xfrm>
                <a:off x="2057000" y="3988995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231" name="Connector: Elbow 230">
                <a:extLst>
                  <a:ext uri="{FF2B5EF4-FFF2-40B4-BE49-F238E27FC236}">
                    <a16:creationId xmlns:a16="http://schemas.microsoft.com/office/drawing/2014/main" id="{4C4F7036-7372-0FAA-C654-94248D86AD4B}"/>
                  </a:ext>
                </a:extLst>
              </p:cNvPr>
              <p:cNvCxnSpPr>
                <a:cxnSpLocks/>
                <a:stCxn id="223" idx="3"/>
                <a:endCxn id="229" idx="4"/>
              </p:cNvCxnSpPr>
              <p:nvPr/>
            </p:nvCxnSpPr>
            <p:spPr>
              <a:xfrm>
                <a:off x="1389347" y="4106295"/>
                <a:ext cx="744891" cy="322711"/>
              </a:xfrm>
              <a:prstGeom prst="bentConnector3">
                <a:avLst>
                  <a:gd name="adj1" fmla="val 68944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681832C3-9D35-3026-BF4F-A471D9F5058D}"/>
                  </a:ext>
                </a:extLst>
              </p:cNvPr>
              <p:cNvCxnSpPr>
                <a:cxnSpLocks/>
                <a:stCxn id="227" idx="6"/>
                <a:endCxn id="233" idx="0"/>
              </p:cNvCxnSpPr>
              <p:nvPr/>
            </p:nvCxnSpPr>
            <p:spPr>
              <a:xfrm flipH="1">
                <a:off x="2745296" y="4571867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3A03A740-C059-E7A3-6DD3-FEDF6C535E55}"/>
                  </a:ext>
                </a:extLst>
              </p:cNvPr>
              <p:cNvSpPr/>
              <p:nvPr/>
            </p:nvSpPr>
            <p:spPr>
              <a:xfrm>
                <a:off x="2540685" y="4730863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234" name="Connector: Elbow 64">
                <a:extLst>
                  <a:ext uri="{FF2B5EF4-FFF2-40B4-BE49-F238E27FC236}">
                    <a16:creationId xmlns:a16="http://schemas.microsoft.com/office/drawing/2014/main" id="{D1FCC60B-D3FB-780B-86A1-2954D0274D9D}"/>
                  </a:ext>
                </a:extLst>
              </p:cNvPr>
              <p:cNvCxnSpPr>
                <a:cxnSpLocks/>
                <a:endCxn id="238" idx="1"/>
              </p:cNvCxnSpPr>
              <p:nvPr/>
            </p:nvCxnSpPr>
            <p:spPr>
              <a:xfrm>
                <a:off x="2475041" y="4104160"/>
                <a:ext cx="667653" cy="2135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F6333717-E04C-18CE-0A21-396E5F36BE85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688130" y="4284010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236" name="Straight Arrow Connector 235">
                <a:extLst>
                  <a:ext uri="{FF2B5EF4-FFF2-40B4-BE49-F238E27FC236}">
                    <a16:creationId xmlns:a16="http://schemas.microsoft.com/office/drawing/2014/main" id="{09C1CDC7-E373-52DC-53DA-4DBDEFB3FA5E}"/>
                  </a:ext>
                </a:extLst>
              </p:cNvPr>
              <p:cNvCxnSpPr>
                <a:cxnSpLocks/>
                <a:stCxn id="237" idx="0"/>
                <a:endCxn id="235" idx="4"/>
              </p:cNvCxnSpPr>
              <p:nvPr/>
            </p:nvCxnSpPr>
            <p:spPr>
              <a:xfrm>
                <a:off x="3505654" y="4426871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D6BACA4E-3D29-0E49-DB5B-EA5E6489F71D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219932" y="4284009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E4E2E471-77C5-FD94-6A83-40B5C8A890D9}"/>
                  </a:ext>
                </a:extLst>
              </p:cNvPr>
              <p:cNvSpPr/>
              <p:nvPr/>
            </p:nvSpPr>
            <p:spPr>
              <a:xfrm>
                <a:off x="3142694" y="3986860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239" name="Connector: Elbow 238">
                <a:extLst>
                  <a:ext uri="{FF2B5EF4-FFF2-40B4-BE49-F238E27FC236}">
                    <a16:creationId xmlns:a16="http://schemas.microsoft.com/office/drawing/2014/main" id="{638FAE6A-9615-193D-A254-9C2252A3FAB1}"/>
                  </a:ext>
                </a:extLst>
              </p:cNvPr>
              <p:cNvCxnSpPr>
                <a:cxnSpLocks/>
                <a:endCxn id="237" idx="4"/>
              </p:cNvCxnSpPr>
              <p:nvPr/>
            </p:nvCxnSpPr>
            <p:spPr>
              <a:xfrm>
                <a:off x="2706458" y="4104160"/>
                <a:ext cx="513474" cy="32271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3792C5BE-977B-EA10-10E2-ABA563C871B7}"/>
                  </a:ext>
                </a:extLst>
              </p:cNvPr>
              <p:cNvCxnSpPr>
                <a:cxnSpLocks/>
                <a:stCxn id="235" idx="6"/>
                <a:endCxn id="241" idx="0"/>
              </p:cNvCxnSpPr>
              <p:nvPr/>
            </p:nvCxnSpPr>
            <p:spPr>
              <a:xfrm flipH="1">
                <a:off x="3830990" y="4569732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CCB8BEDD-C559-0B57-278A-00C266B3BB6A}"/>
                  </a:ext>
                </a:extLst>
              </p:cNvPr>
              <p:cNvSpPr/>
              <p:nvPr/>
            </p:nvSpPr>
            <p:spPr>
              <a:xfrm>
                <a:off x="3626379" y="4728728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242" name="Connector: Elbow 64">
                <a:extLst>
                  <a:ext uri="{FF2B5EF4-FFF2-40B4-BE49-F238E27FC236}">
                    <a16:creationId xmlns:a16="http://schemas.microsoft.com/office/drawing/2014/main" id="{D619C0CA-67A1-F0D1-5F07-299C0151E5CC}"/>
                  </a:ext>
                </a:extLst>
              </p:cNvPr>
              <p:cNvCxnSpPr>
                <a:cxnSpLocks/>
                <a:endCxn id="246" idx="1"/>
              </p:cNvCxnSpPr>
              <p:nvPr/>
            </p:nvCxnSpPr>
            <p:spPr>
              <a:xfrm>
                <a:off x="3560735" y="4102025"/>
                <a:ext cx="667653" cy="2135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6A7D3EFB-12A5-6447-EEBB-247093BF88C0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773824" y="4281875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244" name="Straight Arrow Connector 243">
                <a:extLst>
                  <a:ext uri="{FF2B5EF4-FFF2-40B4-BE49-F238E27FC236}">
                    <a16:creationId xmlns:a16="http://schemas.microsoft.com/office/drawing/2014/main" id="{047EE456-7DEB-39D3-3100-CC1C6FE8E1D4}"/>
                  </a:ext>
                </a:extLst>
              </p:cNvPr>
              <p:cNvCxnSpPr>
                <a:cxnSpLocks/>
                <a:stCxn id="245" idx="0"/>
                <a:endCxn id="243" idx="4"/>
              </p:cNvCxnSpPr>
              <p:nvPr/>
            </p:nvCxnSpPr>
            <p:spPr>
              <a:xfrm>
                <a:off x="4591348" y="4424736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01EE1FD5-DF87-DB5A-54A9-DF6D089AA868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305626" y="4281874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3B3A1A3F-DDBE-6BB3-A14A-C5437E22682B}"/>
                  </a:ext>
                </a:extLst>
              </p:cNvPr>
              <p:cNvSpPr/>
              <p:nvPr/>
            </p:nvSpPr>
            <p:spPr>
              <a:xfrm>
                <a:off x="4228388" y="3984725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247" name="Connector: Elbow 246">
                <a:extLst>
                  <a:ext uri="{FF2B5EF4-FFF2-40B4-BE49-F238E27FC236}">
                    <a16:creationId xmlns:a16="http://schemas.microsoft.com/office/drawing/2014/main" id="{B7DE6628-4C2D-0C2E-39A3-4795615C2FAE}"/>
                  </a:ext>
                </a:extLst>
              </p:cNvPr>
              <p:cNvCxnSpPr>
                <a:cxnSpLocks/>
                <a:endCxn id="245" idx="4"/>
              </p:cNvCxnSpPr>
              <p:nvPr/>
            </p:nvCxnSpPr>
            <p:spPr>
              <a:xfrm>
                <a:off x="3792152" y="4102025"/>
                <a:ext cx="513474" cy="32271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1D70AFD1-CA9E-1A10-62E4-161BEB0C1ACD}"/>
                  </a:ext>
                </a:extLst>
              </p:cNvPr>
              <p:cNvCxnSpPr>
                <a:cxnSpLocks/>
                <a:stCxn id="243" idx="6"/>
                <a:endCxn id="249" idx="0"/>
              </p:cNvCxnSpPr>
              <p:nvPr/>
            </p:nvCxnSpPr>
            <p:spPr>
              <a:xfrm flipH="1">
                <a:off x="4916684" y="4567597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25B5DDA8-5C79-CD30-B951-A331C50FED34}"/>
                  </a:ext>
                </a:extLst>
              </p:cNvPr>
              <p:cNvSpPr/>
              <p:nvPr/>
            </p:nvSpPr>
            <p:spPr>
              <a:xfrm>
                <a:off x="4712073" y="4726593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250" name="Connector: Elbow 64">
                <a:extLst>
                  <a:ext uri="{FF2B5EF4-FFF2-40B4-BE49-F238E27FC236}">
                    <a16:creationId xmlns:a16="http://schemas.microsoft.com/office/drawing/2014/main" id="{F9698175-86D6-208C-C43E-F4ABE66CE0B2}"/>
                  </a:ext>
                </a:extLst>
              </p:cNvPr>
              <p:cNvCxnSpPr>
                <a:cxnSpLocks/>
                <a:stCxn id="246" idx="3"/>
              </p:cNvCxnSpPr>
              <p:nvPr/>
            </p:nvCxnSpPr>
            <p:spPr>
              <a:xfrm>
                <a:off x="4637610" y="4104160"/>
                <a:ext cx="669495" cy="5806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50140701-0713-8DCF-05E7-0D25B0B769A9}"/>
                  </a:ext>
                </a:extLst>
              </p:cNvPr>
              <p:cNvCxnSpPr>
                <a:cxnSpLocks/>
                <a:endCxn id="219" idx="2"/>
              </p:cNvCxnSpPr>
              <p:nvPr/>
            </p:nvCxnSpPr>
            <p:spPr>
              <a:xfrm>
                <a:off x="1668421" y="4063727"/>
                <a:ext cx="1" cy="220284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Arrow Connector 251">
                <a:extLst>
                  <a:ext uri="{FF2B5EF4-FFF2-40B4-BE49-F238E27FC236}">
                    <a16:creationId xmlns:a16="http://schemas.microsoft.com/office/drawing/2014/main" id="{2E6BD36F-FFFA-FE6F-486E-9E2D07311753}"/>
                  </a:ext>
                </a:extLst>
              </p:cNvPr>
              <p:cNvCxnSpPr>
                <a:cxnSpLocks/>
                <a:endCxn id="227" idx="2"/>
              </p:cNvCxnSpPr>
              <p:nvPr/>
            </p:nvCxnSpPr>
            <p:spPr>
              <a:xfrm>
                <a:off x="2745296" y="4065862"/>
                <a:ext cx="1" cy="220284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25315B81-1C82-8617-885F-5E2E1B929949}"/>
                  </a:ext>
                </a:extLst>
              </p:cNvPr>
              <p:cNvCxnSpPr>
                <a:cxnSpLocks/>
                <a:endCxn id="235" idx="2"/>
              </p:cNvCxnSpPr>
              <p:nvPr/>
            </p:nvCxnSpPr>
            <p:spPr>
              <a:xfrm>
                <a:off x="3830990" y="4063727"/>
                <a:ext cx="1" cy="220284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Arrow Connector 253">
                <a:extLst>
                  <a:ext uri="{FF2B5EF4-FFF2-40B4-BE49-F238E27FC236}">
                    <a16:creationId xmlns:a16="http://schemas.microsoft.com/office/drawing/2014/main" id="{53600FB0-7460-08C5-860A-6F8326E33AE8}"/>
                  </a:ext>
                </a:extLst>
              </p:cNvPr>
              <p:cNvCxnSpPr>
                <a:cxnSpLocks/>
                <a:endCxn id="243" idx="2"/>
              </p:cNvCxnSpPr>
              <p:nvPr/>
            </p:nvCxnSpPr>
            <p:spPr>
              <a:xfrm>
                <a:off x="4916684" y="4061592"/>
                <a:ext cx="1" cy="220284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46C65F7C-DA25-F11D-F5ED-E25A141A285D}"/>
                </a:ext>
              </a:extLst>
            </p:cNvPr>
            <p:cNvGrpSpPr/>
            <p:nvPr/>
          </p:nvGrpSpPr>
          <p:grpSpPr>
            <a:xfrm>
              <a:off x="425283" y="5719586"/>
              <a:ext cx="4876576" cy="982976"/>
              <a:chOff x="430529" y="3984725"/>
              <a:chExt cx="4876576" cy="982976"/>
            </a:xfrm>
          </p:grpSpPr>
          <p:cxnSp>
            <p:nvCxnSpPr>
              <p:cNvPr id="256" name="Connector: Elbow 64">
                <a:extLst>
                  <a:ext uri="{FF2B5EF4-FFF2-40B4-BE49-F238E27FC236}">
                    <a16:creationId xmlns:a16="http://schemas.microsoft.com/office/drawing/2014/main" id="{CE834375-16B2-D1BD-93F0-5424E87B295D}"/>
                  </a:ext>
                </a:extLst>
              </p:cNvPr>
              <p:cNvCxnSpPr>
                <a:cxnSpLocks/>
                <a:stCxn id="261" idx="3"/>
                <a:endCxn id="268" idx="1"/>
              </p:cNvCxnSpPr>
              <p:nvPr/>
            </p:nvCxnSpPr>
            <p:spPr>
              <a:xfrm>
                <a:off x="1389347" y="4106295"/>
                <a:ext cx="667653" cy="2135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0D147F71-3D80-6123-929E-4E600D433900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1525561" y="4284010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258" name="Straight Arrow Connector 257">
                <a:extLst>
                  <a:ext uri="{FF2B5EF4-FFF2-40B4-BE49-F238E27FC236}">
                    <a16:creationId xmlns:a16="http://schemas.microsoft.com/office/drawing/2014/main" id="{44D8F133-3BA9-62D0-6F27-3B2C4CC0466E}"/>
                  </a:ext>
                </a:extLst>
              </p:cNvPr>
              <p:cNvCxnSpPr>
                <a:cxnSpLocks/>
                <a:stCxn id="259" idx="0"/>
                <a:endCxn id="257" idx="4"/>
              </p:cNvCxnSpPr>
              <p:nvPr/>
            </p:nvCxnSpPr>
            <p:spPr>
              <a:xfrm>
                <a:off x="1343085" y="4426871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1083C4D2-7B7F-FEDA-05C5-C9B980A820D9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1057363" y="4284009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cxnSp>
            <p:nvCxnSpPr>
              <p:cNvPr id="260" name="Connector: Elbow 64">
                <a:extLst>
                  <a:ext uri="{FF2B5EF4-FFF2-40B4-BE49-F238E27FC236}">
                    <a16:creationId xmlns:a16="http://schemas.microsoft.com/office/drawing/2014/main" id="{97CC2F5E-76B7-0E76-C5AA-0FFE5DBC06CA}"/>
                  </a:ext>
                </a:extLst>
              </p:cNvPr>
              <p:cNvCxnSpPr>
                <a:cxnSpLocks/>
                <a:endCxn id="259" idx="4"/>
              </p:cNvCxnSpPr>
              <p:nvPr/>
            </p:nvCxnSpPr>
            <p:spPr>
              <a:xfrm>
                <a:off x="430529" y="4426870"/>
                <a:ext cx="626834" cy="1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BBD4B24A-023B-9D23-3FB0-19F2F8EE409C}"/>
                  </a:ext>
                </a:extLst>
              </p:cNvPr>
              <p:cNvSpPr/>
              <p:nvPr/>
            </p:nvSpPr>
            <p:spPr>
              <a:xfrm>
                <a:off x="980125" y="3986860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262" name="Connector: Elbow 261">
                <a:extLst>
                  <a:ext uri="{FF2B5EF4-FFF2-40B4-BE49-F238E27FC236}">
                    <a16:creationId xmlns:a16="http://schemas.microsoft.com/office/drawing/2014/main" id="{86611A11-9FED-2B44-DE69-33ED785FA6EC}"/>
                  </a:ext>
                </a:extLst>
              </p:cNvPr>
              <p:cNvCxnSpPr>
                <a:cxnSpLocks/>
                <a:stCxn id="259" idx="4"/>
                <a:endCxn id="261" idx="1"/>
              </p:cNvCxnSpPr>
              <p:nvPr/>
            </p:nvCxnSpPr>
            <p:spPr>
              <a:xfrm rot="10800000">
                <a:off x="980125" y="4106295"/>
                <a:ext cx="77238" cy="320576"/>
              </a:xfrm>
              <a:prstGeom prst="bentConnector3">
                <a:avLst>
                  <a:gd name="adj1" fmla="val 395968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>
                <a:extLst>
                  <a:ext uri="{FF2B5EF4-FFF2-40B4-BE49-F238E27FC236}">
                    <a16:creationId xmlns:a16="http://schemas.microsoft.com/office/drawing/2014/main" id="{C6C6E21E-811F-B17C-7F3B-A5DA7E66FE63}"/>
                  </a:ext>
                </a:extLst>
              </p:cNvPr>
              <p:cNvCxnSpPr>
                <a:cxnSpLocks/>
                <a:stCxn id="257" idx="6"/>
                <a:endCxn id="264" idx="0"/>
              </p:cNvCxnSpPr>
              <p:nvPr/>
            </p:nvCxnSpPr>
            <p:spPr>
              <a:xfrm flipH="1">
                <a:off x="1668421" y="4569732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3192A1CB-C5AE-575E-9DCD-EAB54D7DF7C4}"/>
                  </a:ext>
                </a:extLst>
              </p:cNvPr>
              <p:cNvSpPr/>
              <p:nvPr/>
            </p:nvSpPr>
            <p:spPr>
              <a:xfrm>
                <a:off x="1463810" y="4728728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9C2BF622-4069-AB38-C4F0-5EC445637364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2602436" y="4286145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266" name="Straight Arrow Connector 265">
                <a:extLst>
                  <a:ext uri="{FF2B5EF4-FFF2-40B4-BE49-F238E27FC236}">
                    <a16:creationId xmlns:a16="http://schemas.microsoft.com/office/drawing/2014/main" id="{57D29BE7-12F3-1565-E2BA-A5E95D4C4BD3}"/>
                  </a:ext>
                </a:extLst>
              </p:cNvPr>
              <p:cNvCxnSpPr>
                <a:cxnSpLocks/>
                <a:stCxn id="267" idx="0"/>
                <a:endCxn id="265" idx="4"/>
              </p:cNvCxnSpPr>
              <p:nvPr/>
            </p:nvCxnSpPr>
            <p:spPr>
              <a:xfrm>
                <a:off x="2419960" y="4429006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D6FFBAD1-5AB7-179E-E148-CB0FC3AABF27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2134238" y="4286144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A7DA757-5FAB-EBD1-E708-0F02DE347F42}"/>
                  </a:ext>
                </a:extLst>
              </p:cNvPr>
              <p:cNvSpPr/>
              <p:nvPr/>
            </p:nvSpPr>
            <p:spPr>
              <a:xfrm>
                <a:off x="2057000" y="3988995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269" name="Connector: Elbow 268">
                <a:extLst>
                  <a:ext uri="{FF2B5EF4-FFF2-40B4-BE49-F238E27FC236}">
                    <a16:creationId xmlns:a16="http://schemas.microsoft.com/office/drawing/2014/main" id="{A1C58A8B-4DBB-DCCF-DD4A-6FC6ADFB45C7}"/>
                  </a:ext>
                </a:extLst>
              </p:cNvPr>
              <p:cNvCxnSpPr>
                <a:cxnSpLocks/>
                <a:stCxn id="261" idx="3"/>
                <a:endCxn id="267" idx="4"/>
              </p:cNvCxnSpPr>
              <p:nvPr/>
            </p:nvCxnSpPr>
            <p:spPr>
              <a:xfrm>
                <a:off x="1389347" y="4106295"/>
                <a:ext cx="744891" cy="322711"/>
              </a:xfrm>
              <a:prstGeom prst="bentConnector3">
                <a:avLst>
                  <a:gd name="adj1" fmla="val 68944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>
                <a:extLst>
                  <a:ext uri="{FF2B5EF4-FFF2-40B4-BE49-F238E27FC236}">
                    <a16:creationId xmlns:a16="http://schemas.microsoft.com/office/drawing/2014/main" id="{FB05BEA1-C5FA-C193-3F39-39C5559FC3A7}"/>
                  </a:ext>
                </a:extLst>
              </p:cNvPr>
              <p:cNvCxnSpPr>
                <a:cxnSpLocks/>
                <a:stCxn id="265" idx="6"/>
                <a:endCxn id="271" idx="0"/>
              </p:cNvCxnSpPr>
              <p:nvPr/>
            </p:nvCxnSpPr>
            <p:spPr>
              <a:xfrm flipH="1">
                <a:off x="2745296" y="4571867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69A9BB8E-7875-AC09-F860-10C0994FBE89}"/>
                  </a:ext>
                </a:extLst>
              </p:cNvPr>
              <p:cNvSpPr/>
              <p:nvPr/>
            </p:nvSpPr>
            <p:spPr>
              <a:xfrm>
                <a:off x="2540685" y="4730863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272" name="Connector: Elbow 64">
                <a:extLst>
                  <a:ext uri="{FF2B5EF4-FFF2-40B4-BE49-F238E27FC236}">
                    <a16:creationId xmlns:a16="http://schemas.microsoft.com/office/drawing/2014/main" id="{8E682220-2043-F9A6-7720-AEBE7DED310B}"/>
                  </a:ext>
                </a:extLst>
              </p:cNvPr>
              <p:cNvCxnSpPr>
                <a:cxnSpLocks/>
                <a:endCxn id="276" idx="1"/>
              </p:cNvCxnSpPr>
              <p:nvPr/>
            </p:nvCxnSpPr>
            <p:spPr>
              <a:xfrm>
                <a:off x="2475041" y="4104160"/>
                <a:ext cx="667653" cy="2135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2C31A687-2C6E-6A96-E689-53DFCBBD2029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688130" y="4284010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274" name="Straight Arrow Connector 273">
                <a:extLst>
                  <a:ext uri="{FF2B5EF4-FFF2-40B4-BE49-F238E27FC236}">
                    <a16:creationId xmlns:a16="http://schemas.microsoft.com/office/drawing/2014/main" id="{F2AC582D-B813-0FAB-DB02-2A5F5D17C649}"/>
                  </a:ext>
                </a:extLst>
              </p:cNvPr>
              <p:cNvCxnSpPr>
                <a:cxnSpLocks/>
                <a:stCxn id="275" idx="0"/>
                <a:endCxn id="273" idx="4"/>
              </p:cNvCxnSpPr>
              <p:nvPr/>
            </p:nvCxnSpPr>
            <p:spPr>
              <a:xfrm>
                <a:off x="3505654" y="4426871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05AB7423-89F6-8734-54A6-9C77342BF0B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219932" y="4284009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BD5549B5-8C7A-B9FE-D3A8-3A79BC639194}"/>
                  </a:ext>
                </a:extLst>
              </p:cNvPr>
              <p:cNvSpPr/>
              <p:nvPr/>
            </p:nvSpPr>
            <p:spPr>
              <a:xfrm>
                <a:off x="3142694" y="3986860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277" name="Connector: Elbow 276">
                <a:extLst>
                  <a:ext uri="{FF2B5EF4-FFF2-40B4-BE49-F238E27FC236}">
                    <a16:creationId xmlns:a16="http://schemas.microsoft.com/office/drawing/2014/main" id="{DE7C4078-D896-508B-4381-68AB142F4112}"/>
                  </a:ext>
                </a:extLst>
              </p:cNvPr>
              <p:cNvCxnSpPr>
                <a:cxnSpLocks/>
                <a:endCxn id="275" idx="4"/>
              </p:cNvCxnSpPr>
              <p:nvPr/>
            </p:nvCxnSpPr>
            <p:spPr>
              <a:xfrm>
                <a:off x="2706458" y="4104160"/>
                <a:ext cx="513474" cy="32271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>
                <a:extLst>
                  <a:ext uri="{FF2B5EF4-FFF2-40B4-BE49-F238E27FC236}">
                    <a16:creationId xmlns:a16="http://schemas.microsoft.com/office/drawing/2014/main" id="{8ACE262A-7499-DC66-D002-D5916C3D99BC}"/>
                  </a:ext>
                </a:extLst>
              </p:cNvPr>
              <p:cNvCxnSpPr>
                <a:cxnSpLocks/>
                <a:stCxn id="273" idx="6"/>
                <a:endCxn id="279" idx="0"/>
              </p:cNvCxnSpPr>
              <p:nvPr/>
            </p:nvCxnSpPr>
            <p:spPr>
              <a:xfrm flipH="1">
                <a:off x="3830990" y="4569732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70BD38E-9780-6D84-2FF3-B0F04CCC0141}"/>
                  </a:ext>
                </a:extLst>
              </p:cNvPr>
              <p:cNvSpPr/>
              <p:nvPr/>
            </p:nvSpPr>
            <p:spPr>
              <a:xfrm>
                <a:off x="3626379" y="4728728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280" name="Connector: Elbow 64">
                <a:extLst>
                  <a:ext uri="{FF2B5EF4-FFF2-40B4-BE49-F238E27FC236}">
                    <a16:creationId xmlns:a16="http://schemas.microsoft.com/office/drawing/2014/main" id="{3E79F827-A418-36EF-AB33-147F68203455}"/>
                  </a:ext>
                </a:extLst>
              </p:cNvPr>
              <p:cNvCxnSpPr>
                <a:cxnSpLocks/>
                <a:endCxn id="284" idx="1"/>
              </p:cNvCxnSpPr>
              <p:nvPr/>
            </p:nvCxnSpPr>
            <p:spPr>
              <a:xfrm>
                <a:off x="3560735" y="4102025"/>
                <a:ext cx="667653" cy="2135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5F833BDF-47AC-E8B2-CED9-DAA6C9026DBF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773824" y="4281875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/>
                  <a:t>+</a:t>
                </a:r>
              </a:p>
            </p:txBody>
          </p:sp>
          <p:cxnSp>
            <p:nvCxnSpPr>
              <p:cNvPr id="282" name="Straight Arrow Connector 281">
                <a:extLst>
                  <a:ext uri="{FF2B5EF4-FFF2-40B4-BE49-F238E27FC236}">
                    <a16:creationId xmlns:a16="http://schemas.microsoft.com/office/drawing/2014/main" id="{1AC291DF-9A9E-9ACB-4F56-7BEF2DBA6306}"/>
                  </a:ext>
                </a:extLst>
              </p:cNvPr>
              <p:cNvCxnSpPr>
                <a:cxnSpLocks/>
                <a:stCxn id="283" idx="0"/>
                <a:endCxn id="281" idx="4"/>
              </p:cNvCxnSpPr>
              <p:nvPr/>
            </p:nvCxnSpPr>
            <p:spPr>
              <a:xfrm>
                <a:off x="4591348" y="4424736"/>
                <a:ext cx="182476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E06175CA-31F6-9CB1-27BA-58BA1A00FBB5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4305626" y="4281874"/>
                <a:ext cx="285721" cy="285722"/>
              </a:xfrm>
              <a:prstGeom prst="ellipse">
                <a:avLst/>
              </a:prstGeom>
              <a:ln w="12700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/>
              <a:lstStyle/>
              <a:p>
                <a:pPr algn="ctr"/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×</a:t>
                </a:r>
                <a:endParaRPr lang="en-GB" sz="1600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E76821C9-FEFA-CC24-1A3F-0DCF162C21BC}"/>
                  </a:ext>
                </a:extLst>
              </p:cNvPr>
              <p:cNvSpPr/>
              <p:nvPr/>
            </p:nvSpPr>
            <p:spPr>
              <a:xfrm>
                <a:off x="4228388" y="3984725"/>
                <a:ext cx="409222" cy="23887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285" name="Connector: Elbow 284">
                <a:extLst>
                  <a:ext uri="{FF2B5EF4-FFF2-40B4-BE49-F238E27FC236}">
                    <a16:creationId xmlns:a16="http://schemas.microsoft.com/office/drawing/2014/main" id="{A12A54C3-1732-4539-029C-969AF21DF5A5}"/>
                  </a:ext>
                </a:extLst>
              </p:cNvPr>
              <p:cNvCxnSpPr>
                <a:cxnSpLocks/>
                <a:endCxn id="283" idx="4"/>
              </p:cNvCxnSpPr>
              <p:nvPr/>
            </p:nvCxnSpPr>
            <p:spPr>
              <a:xfrm>
                <a:off x="3792152" y="4102025"/>
                <a:ext cx="513474" cy="32271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>
                <a:extLst>
                  <a:ext uri="{FF2B5EF4-FFF2-40B4-BE49-F238E27FC236}">
                    <a16:creationId xmlns:a16="http://schemas.microsoft.com/office/drawing/2014/main" id="{48471A22-D3A0-E3E8-A933-AC2211F82A3E}"/>
                  </a:ext>
                </a:extLst>
              </p:cNvPr>
              <p:cNvCxnSpPr>
                <a:cxnSpLocks/>
                <a:stCxn id="281" idx="6"/>
                <a:endCxn id="287" idx="0"/>
              </p:cNvCxnSpPr>
              <p:nvPr/>
            </p:nvCxnSpPr>
            <p:spPr>
              <a:xfrm flipH="1">
                <a:off x="4916684" y="4567597"/>
                <a:ext cx="1" cy="158996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707DE50D-1053-5658-355E-7F6FCECB15AA}"/>
                  </a:ext>
                </a:extLst>
              </p:cNvPr>
              <p:cNvSpPr/>
              <p:nvPr/>
            </p:nvSpPr>
            <p:spPr>
              <a:xfrm>
                <a:off x="4712073" y="4726593"/>
                <a:ext cx="409222" cy="236838"/>
              </a:xfrm>
              <a:prstGeom prst="rect">
                <a:avLst/>
              </a:prstGeom>
              <a:solidFill>
                <a:srgbClr val="FF5050"/>
              </a:solidFill>
              <a:ln>
                <a:solidFill>
                  <a:srgbClr val="99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dirty="0"/>
                  <a:t>Reg</a:t>
                </a:r>
              </a:p>
            </p:txBody>
          </p:sp>
          <p:cxnSp>
            <p:nvCxnSpPr>
              <p:cNvPr id="288" name="Connector: Elbow 64">
                <a:extLst>
                  <a:ext uri="{FF2B5EF4-FFF2-40B4-BE49-F238E27FC236}">
                    <a16:creationId xmlns:a16="http://schemas.microsoft.com/office/drawing/2014/main" id="{91C66D22-F599-4895-135B-84773AE67010}"/>
                  </a:ext>
                </a:extLst>
              </p:cNvPr>
              <p:cNvCxnSpPr>
                <a:cxnSpLocks/>
                <a:stCxn id="284" idx="3"/>
              </p:cNvCxnSpPr>
              <p:nvPr/>
            </p:nvCxnSpPr>
            <p:spPr>
              <a:xfrm>
                <a:off x="4637610" y="4104160"/>
                <a:ext cx="669495" cy="5806"/>
              </a:xfrm>
              <a:prstGeom prst="straightConnector1">
                <a:avLst/>
              </a:prstGeom>
              <a:ln w="127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Arrow Connector 288">
                <a:extLst>
                  <a:ext uri="{FF2B5EF4-FFF2-40B4-BE49-F238E27FC236}">
                    <a16:creationId xmlns:a16="http://schemas.microsoft.com/office/drawing/2014/main" id="{817EB3F3-C918-2EAE-A16B-C3A5AB36F0D0}"/>
                  </a:ext>
                </a:extLst>
              </p:cNvPr>
              <p:cNvCxnSpPr>
                <a:cxnSpLocks/>
                <a:endCxn id="257" idx="2"/>
              </p:cNvCxnSpPr>
              <p:nvPr/>
            </p:nvCxnSpPr>
            <p:spPr>
              <a:xfrm>
                <a:off x="1668421" y="4063727"/>
                <a:ext cx="1" cy="220284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Arrow Connector 289">
                <a:extLst>
                  <a:ext uri="{FF2B5EF4-FFF2-40B4-BE49-F238E27FC236}">
                    <a16:creationId xmlns:a16="http://schemas.microsoft.com/office/drawing/2014/main" id="{5B828F23-53B8-036F-4B4A-C9DB1391B40F}"/>
                  </a:ext>
                </a:extLst>
              </p:cNvPr>
              <p:cNvCxnSpPr>
                <a:cxnSpLocks/>
                <a:endCxn id="265" idx="2"/>
              </p:cNvCxnSpPr>
              <p:nvPr/>
            </p:nvCxnSpPr>
            <p:spPr>
              <a:xfrm>
                <a:off x="2745296" y="4065862"/>
                <a:ext cx="1" cy="220284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290">
                <a:extLst>
                  <a:ext uri="{FF2B5EF4-FFF2-40B4-BE49-F238E27FC236}">
                    <a16:creationId xmlns:a16="http://schemas.microsoft.com/office/drawing/2014/main" id="{3D8CC195-D995-C87E-71C0-3B335B53F5B6}"/>
                  </a:ext>
                </a:extLst>
              </p:cNvPr>
              <p:cNvCxnSpPr>
                <a:cxnSpLocks/>
                <a:endCxn id="273" idx="2"/>
              </p:cNvCxnSpPr>
              <p:nvPr/>
            </p:nvCxnSpPr>
            <p:spPr>
              <a:xfrm>
                <a:off x="3830990" y="4063727"/>
                <a:ext cx="1" cy="220284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291">
                <a:extLst>
                  <a:ext uri="{FF2B5EF4-FFF2-40B4-BE49-F238E27FC236}">
                    <a16:creationId xmlns:a16="http://schemas.microsoft.com/office/drawing/2014/main" id="{8C2A08DE-F1E1-1811-921D-6971B3A49D95}"/>
                  </a:ext>
                </a:extLst>
              </p:cNvPr>
              <p:cNvCxnSpPr>
                <a:cxnSpLocks/>
                <a:endCxn id="281" idx="2"/>
              </p:cNvCxnSpPr>
              <p:nvPr/>
            </p:nvCxnSpPr>
            <p:spPr>
              <a:xfrm>
                <a:off x="4916684" y="4061592"/>
                <a:ext cx="1" cy="220284"/>
              </a:xfrm>
              <a:prstGeom prst="straightConnector1">
                <a:avLst/>
              </a:prstGeom>
              <a:ln w="12700">
                <a:solidFill>
                  <a:srgbClr val="FF5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86D455-57B4-83D4-3F09-D6D4E6878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19" y="3274966"/>
            <a:ext cx="6810141" cy="357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6274D-787D-A6C0-A468-8D507CAF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336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Systolic TPU in action</a:t>
            </a:r>
            <a:endParaRPr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145D5-80F3-D120-E359-C66D093CA14F}"/>
              </a:ext>
            </a:extLst>
          </p:cNvPr>
          <p:cNvGrpSpPr/>
          <p:nvPr/>
        </p:nvGrpSpPr>
        <p:grpSpPr>
          <a:xfrm>
            <a:off x="1569156" y="2545639"/>
            <a:ext cx="3279422" cy="3774955"/>
            <a:chOff x="1569156" y="1772355"/>
            <a:chExt cx="3279422" cy="3774955"/>
          </a:xfrm>
        </p:grpSpPr>
        <p:pic>
          <p:nvPicPr>
            <p:cNvPr id="4" name="Picture 3" descr="39.png"/>
            <p:cNvPicPr>
              <a:picLocks noChangeAspect="1"/>
            </p:cNvPicPr>
            <p:nvPr/>
          </p:nvPicPr>
          <p:blipFill rotWithShape="1">
            <a:blip r:embed="rId2"/>
            <a:srcRect l="10102" t="-1586" r="61815" b="-2267"/>
            <a:stretch/>
          </p:blipFill>
          <p:spPr>
            <a:xfrm>
              <a:off x="1569156" y="2184400"/>
              <a:ext cx="3279422" cy="295768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39BCE-38E6-05DA-DBAF-37EACF1545C2}"/>
                </a:ext>
              </a:extLst>
            </p:cNvPr>
            <p:cNvSpPr txBox="1"/>
            <p:nvPr/>
          </p:nvSpPr>
          <p:spPr>
            <a:xfrm>
              <a:off x="1704624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F0"/>
                  </a:solidFill>
                </a:rPr>
                <a:t>Inputs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CA168-C1E7-2572-E9B0-547B67102A05}"/>
                </a:ext>
              </a:extLst>
            </p:cNvPr>
            <p:cNvSpPr txBox="1"/>
            <p:nvPr/>
          </p:nvSpPr>
          <p:spPr>
            <a:xfrm>
              <a:off x="3395132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Outputs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9B44F3-692D-9899-84ED-9A3DF94FA523}"/>
                </a:ext>
              </a:extLst>
            </p:cNvPr>
            <p:cNvSpPr txBox="1"/>
            <p:nvPr/>
          </p:nvSpPr>
          <p:spPr>
            <a:xfrm>
              <a:off x="3395132" y="177235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50"/>
                  </a:solidFill>
                </a:rPr>
                <a:t>Weights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87010-8D7D-76B5-1EAB-3C29675C6355}"/>
              </a:ext>
            </a:extLst>
          </p:cNvPr>
          <p:cNvGrpSpPr/>
          <p:nvPr/>
        </p:nvGrpSpPr>
        <p:grpSpPr>
          <a:xfrm>
            <a:off x="7823202" y="2901237"/>
            <a:ext cx="2562580" cy="2579513"/>
            <a:chOff x="6632224" y="2139244"/>
            <a:chExt cx="2562580" cy="25795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F1069B-5FF9-E9C1-1D44-B15113A422D6}"/>
                </a:ext>
              </a:extLst>
            </p:cNvPr>
            <p:cNvSpPr/>
            <p:nvPr/>
          </p:nvSpPr>
          <p:spPr>
            <a:xfrm>
              <a:off x="66322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AE31AD-D210-6864-483A-23CC5B6AF8D4}"/>
                </a:ext>
              </a:extLst>
            </p:cNvPr>
            <p:cNvSpPr/>
            <p:nvPr/>
          </p:nvSpPr>
          <p:spPr>
            <a:xfrm>
              <a:off x="81054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E23EF-E057-2696-CE26-0BAC4DEED3D8}"/>
                </a:ext>
              </a:extLst>
            </p:cNvPr>
            <p:cNvSpPr/>
            <p:nvPr/>
          </p:nvSpPr>
          <p:spPr>
            <a:xfrm>
              <a:off x="6632224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DC5FA9-8822-99AE-3C08-346F4674C09A}"/>
                </a:ext>
              </a:extLst>
            </p:cNvPr>
            <p:cNvSpPr/>
            <p:nvPr/>
          </p:nvSpPr>
          <p:spPr>
            <a:xfrm>
              <a:off x="8105426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C25AA-6622-3841-8173-A2F0C998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025E6-6B46-E691-D2A0-1BA7FE5A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37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Systolic TPU in action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53A-C19A-C3A8-2F47-E67D207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Preload weights into registers</a:t>
            </a:r>
          </a:p>
          <a:p>
            <a:pPr lvl="1"/>
            <a:r>
              <a:rPr lang="en-GB" sz="2000" dirty="0"/>
              <a:t>Weight Stationary (WS)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145D5-80F3-D120-E359-C66D093CA14F}"/>
              </a:ext>
            </a:extLst>
          </p:cNvPr>
          <p:cNvGrpSpPr/>
          <p:nvPr/>
        </p:nvGrpSpPr>
        <p:grpSpPr>
          <a:xfrm>
            <a:off x="1569156" y="2545639"/>
            <a:ext cx="3279422" cy="3774955"/>
            <a:chOff x="1569156" y="1772355"/>
            <a:chExt cx="3279422" cy="3774955"/>
          </a:xfrm>
        </p:grpSpPr>
        <p:pic>
          <p:nvPicPr>
            <p:cNvPr id="4" name="Picture 3" descr="39.png"/>
            <p:cNvPicPr>
              <a:picLocks noChangeAspect="1"/>
            </p:cNvPicPr>
            <p:nvPr/>
          </p:nvPicPr>
          <p:blipFill rotWithShape="1">
            <a:blip r:embed="rId2"/>
            <a:srcRect l="10102" t="-1586" r="61815" b="-2267"/>
            <a:stretch/>
          </p:blipFill>
          <p:spPr>
            <a:xfrm>
              <a:off x="1569156" y="2184400"/>
              <a:ext cx="3279422" cy="295768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39BCE-38E6-05DA-DBAF-37EACF1545C2}"/>
                </a:ext>
              </a:extLst>
            </p:cNvPr>
            <p:cNvSpPr txBox="1"/>
            <p:nvPr/>
          </p:nvSpPr>
          <p:spPr>
            <a:xfrm>
              <a:off x="1704624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F0"/>
                  </a:solidFill>
                </a:rPr>
                <a:t>Inputs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CA168-C1E7-2572-E9B0-547B67102A05}"/>
                </a:ext>
              </a:extLst>
            </p:cNvPr>
            <p:cNvSpPr txBox="1"/>
            <p:nvPr/>
          </p:nvSpPr>
          <p:spPr>
            <a:xfrm>
              <a:off x="3395132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Outputs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9B44F3-692D-9899-84ED-9A3DF94FA523}"/>
                </a:ext>
              </a:extLst>
            </p:cNvPr>
            <p:cNvSpPr txBox="1"/>
            <p:nvPr/>
          </p:nvSpPr>
          <p:spPr>
            <a:xfrm>
              <a:off x="3395132" y="177235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50"/>
                  </a:solidFill>
                </a:rPr>
                <a:t>Weights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87010-8D7D-76B5-1EAB-3C29675C6355}"/>
              </a:ext>
            </a:extLst>
          </p:cNvPr>
          <p:cNvGrpSpPr/>
          <p:nvPr/>
        </p:nvGrpSpPr>
        <p:grpSpPr>
          <a:xfrm>
            <a:off x="7823202" y="2901237"/>
            <a:ext cx="2562580" cy="2579513"/>
            <a:chOff x="6632224" y="2139244"/>
            <a:chExt cx="2562580" cy="25795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F1069B-5FF9-E9C1-1D44-B15113A422D6}"/>
                </a:ext>
              </a:extLst>
            </p:cNvPr>
            <p:cNvSpPr/>
            <p:nvPr/>
          </p:nvSpPr>
          <p:spPr>
            <a:xfrm>
              <a:off x="66322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AE31AD-D210-6864-483A-23CC5B6AF8D4}"/>
                </a:ext>
              </a:extLst>
            </p:cNvPr>
            <p:cNvSpPr/>
            <p:nvPr/>
          </p:nvSpPr>
          <p:spPr>
            <a:xfrm>
              <a:off x="81054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E23EF-E057-2696-CE26-0BAC4DEED3D8}"/>
                </a:ext>
              </a:extLst>
            </p:cNvPr>
            <p:cNvSpPr/>
            <p:nvPr/>
          </p:nvSpPr>
          <p:spPr>
            <a:xfrm>
              <a:off x="6632224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DC5FA9-8822-99AE-3C08-346F4674C09A}"/>
                </a:ext>
              </a:extLst>
            </p:cNvPr>
            <p:cNvSpPr/>
            <p:nvPr/>
          </p:nvSpPr>
          <p:spPr>
            <a:xfrm>
              <a:off x="8105426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E3D0EC4-0673-B4A1-F5AF-2C831478C1A6}"/>
              </a:ext>
            </a:extLst>
          </p:cNvPr>
          <p:cNvSpPr/>
          <p:nvPr/>
        </p:nvSpPr>
        <p:spPr>
          <a:xfrm>
            <a:off x="78655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4983F-8F5E-6F81-E06C-D17C67896E10}"/>
              </a:ext>
            </a:extLst>
          </p:cNvPr>
          <p:cNvSpPr/>
          <p:nvPr/>
        </p:nvSpPr>
        <p:spPr>
          <a:xfrm>
            <a:off x="93387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AD2685-A84B-632F-BA99-BEB23611998B}"/>
              </a:ext>
            </a:extLst>
          </p:cNvPr>
          <p:cNvSpPr/>
          <p:nvPr/>
        </p:nvSpPr>
        <p:spPr>
          <a:xfrm>
            <a:off x="7865538" y="443652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9EC58-E143-A6C8-5B41-3ED774E39081}"/>
              </a:ext>
            </a:extLst>
          </p:cNvPr>
          <p:cNvSpPr/>
          <p:nvPr/>
        </p:nvSpPr>
        <p:spPr>
          <a:xfrm>
            <a:off x="9338738" y="443370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b22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DE5D728-BFC6-C714-75F5-56ED887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76ADFBE-660B-98B5-3C04-0D65D914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57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Systolic TPU in action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53A-C19A-C3A8-2F47-E67D20770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72108"/>
          </a:xfrm>
        </p:spPr>
        <p:txBody>
          <a:bodyPr>
            <a:normAutofit/>
          </a:bodyPr>
          <a:lstStyle/>
          <a:p>
            <a:r>
              <a:rPr lang="en-GB" sz="2400" dirty="0"/>
              <a:t>Optimally arrange your input</a:t>
            </a:r>
          </a:p>
          <a:p>
            <a:pPr lvl="1"/>
            <a:r>
              <a:rPr lang="en-GB" sz="2000" dirty="0"/>
              <a:t>It's all about data-structure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145D5-80F3-D120-E359-C66D093CA14F}"/>
              </a:ext>
            </a:extLst>
          </p:cNvPr>
          <p:cNvGrpSpPr/>
          <p:nvPr/>
        </p:nvGrpSpPr>
        <p:grpSpPr>
          <a:xfrm>
            <a:off x="1569156" y="2545639"/>
            <a:ext cx="3279422" cy="3774955"/>
            <a:chOff x="1569156" y="1772355"/>
            <a:chExt cx="3279422" cy="3774955"/>
          </a:xfrm>
        </p:grpSpPr>
        <p:pic>
          <p:nvPicPr>
            <p:cNvPr id="4" name="Picture 3" descr="39.png"/>
            <p:cNvPicPr>
              <a:picLocks noChangeAspect="1"/>
            </p:cNvPicPr>
            <p:nvPr/>
          </p:nvPicPr>
          <p:blipFill rotWithShape="1">
            <a:blip r:embed="rId2"/>
            <a:srcRect l="10102" t="-1586" r="61815" b="-2267"/>
            <a:stretch/>
          </p:blipFill>
          <p:spPr>
            <a:xfrm>
              <a:off x="1569156" y="2184400"/>
              <a:ext cx="3279422" cy="295768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39BCE-38E6-05DA-DBAF-37EACF1545C2}"/>
                </a:ext>
              </a:extLst>
            </p:cNvPr>
            <p:cNvSpPr txBox="1"/>
            <p:nvPr/>
          </p:nvSpPr>
          <p:spPr>
            <a:xfrm>
              <a:off x="1704624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F0"/>
                  </a:solidFill>
                </a:rPr>
                <a:t>Inputs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CA168-C1E7-2572-E9B0-547B67102A05}"/>
                </a:ext>
              </a:extLst>
            </p:cNvPr>
            <p:cNvSpPr txBox="1"/>
            <p:nvPr/>
          </p:nvSpPr>
          <p:spPr>
            <a:xfrm>
              <a:off x="3395132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Outputs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9B44F3-692D-9899-84ED-9A3DF94FA523}"/>
                </a:ext>
              </a:extLst>
            </p:cNvPr>
            <p:cNvSpPr txBox="1"/>
            <p:nvPr/>
          </p:nvSpPr>
          <p:spPr>
            <a:xfrm>
              <a:off x="3395132" y="177235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50"/>
                  </a:solidFill>
                </a:rPr>
                <a:t>Weights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87010-8D7D-76B5-1EAB-3C29675C6355}"/>
              </a:ext>
            </a:extLst>
          </p:cNvPr>
          <p:cNvGrpSpPr/>
          <p:nvPr/>
        </p:nvGrpSpPr>
        <p:grpSpPr>
          <a:xfrm>
            <a:off x="7823202" y="2901237"/>
            <a:ext cx="2562580" cy="2579513"/>
            <a:chOff x="6632224" y="2139244"/>
            <a:chExt cx="2562580" cy="25795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F1069B-5FF9-E9C1-1D44-B15113A422D6}"/>
                </a:ext>
              </a:extLst>
            </p:cNvPr>
            <p:cNvSpPr/>
            <p:nvPr/>
          </p:nvSpPr>
          <p:spPr>
            <a:xfrm>
              <a:off x="66322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AE31AD-D210-6864-483A-23CC5B6AF8D4}"/>
                </a:ext>
              </a:extLst>
            </p:cNvPr>
            <p:cNvSpPr/>
            <p:nvPr/>
          </p:nvSpPr>
          <p:spPr>
            <a:xfrm>
              <a:off x="81054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E23EF-E057-2696-CE26-0BAC4DEED3D8}"/>
                </a:ext>
              </a:extLst>
            </p:cNvPr>
            <p:cNvSpPr/>
            <p:nvPr/>
          </p:nvSpPr>
          <p:spPr>
            <a:xfrm>
              <a:off x="6632224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DC5FA9-8822-99AE-3C08-346F4674C09A}"/>
                </a:ext>
              </a:extLst>
            </p:cNvPr>
            <p:cNvSpPr/>
            <p:nvPr/>
          </p:nvSpPr>
          <p:spPr>
            <a:xfrm>
              <a:off x="8105426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E3D0EC4-0673-B4A1-F5AF-2C831478C1A6}"/>
              </a:ext>
            </a:extLst>
          </p:cNvPr>
          <p:cNvSpPr/>
          <p:nvPr/>
        </p:nvSpPr>
        <p:spPr>
          <a:xfrm>
            <a:off x="78655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4983F-8F5E-6F81-E06C-D17C67896E10}"/>
              </a:ext>
            </a:extLst>
          </p:cNvPr>
          <p:cNvSpPr/>
          <p:nvPr/>
        </p:nvSpPr>
        <p:spPr>
          <a:xfrm>
            <a:off x="93387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AD2685-A84B-632F-BA99-BEB23611998B}"/>
              </a:ext>
            </a:extLst>
          </p:cNvPr>
          <p:cNvSpPr/>
          <p:nvPr/>
        </p:nvSpPr>
        <p:spPr>
          <a:xfrm>
            <a:off x="7865538" y="443652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9EC58-E143-A6C8-5B41-3ED774E39081}"/>
              </a:ext>
            </a:extLst>
          </p:cNvPr>
          <p:cNvSpPr/>
          <p:nvPr/>
        </p:nvSpPr>
        <p:spPr>
          <a:xfrm>
            <a:off x="9338738" y="443370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B44C4AA-5448-131B-E683-167EE170182C}"/>
              </a:ext>
            </a:extLst>
          </p:cNvPr>
          <p:cNvSpPr/>
          <p:nvPr/>
        </p:nvSpPr>
        <p:spPr>
          <a:xfrm>
            <a:off x="7102123" y="3447728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DAB37F-D8A6-92B3-A2C5-172C2B572001}"/>
              </a:ext>
            </a:extLst>
          </p:cNvPr>
          <p:cNvSpPr/>
          <p:nvPr/>
        </p:nvSpPr>
        <p:spPr>
          <a:xfrm>
            <a:off x="6503806" y="3450548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7BEB1E-AB2A-3F36-9165-81C68FCACE46}"/>
              </a:ext>
            </a:extLst>
          </p:cNvPr>
          <p:cNvSpPr/>
          <p:nvPr/>
        </p:nvSpPr>
        <p:spPr>
          <a:xfrm>
            <a:off x="6502401" y="4923751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F21B5E7-D3A9-C65F-549E-F596A9498BB4}"/>
              </a:ext>
            </a:extLst>
          </p:cNvPr>
          <p:cNvSpPr/>
          <p:nvPr/>
        </p:nvSpPr>
        <p:spPr>
          <a:xfrm>
            <a:off x="5911148" y="4923750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a22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0CFF172-3110-7F8E-91B9-DCB0A9CC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E31B48D-6F49-22AF-4582-4B44B251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8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02C333-E267-1561-8FD4-9C72A883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Pipelined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F51C-5B15-AD18-1DCF-2192F277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1D2B624-8CF9-40EA-8636-AF33AF97FD44}" type="slidenum">
              <a:rPr lang="en-GB">
                <a:solidFill>
                  <a:prstClr val="white"/>
                </a:solidFill>
                <a:latin typeface="Calibri" panose="020F0502020204030204"/>
              </a:rPr>
              <a:pPr defTabSz="914400">
                <a:defRPr/>
              </a:pPr>
              <a:t>7</a:t>
            </a:fld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F4130D-FB1D-B5F9-F5E4-EF97B30F3A40}"/>
              </a:ext>
            </a:extLst>
          </p:cNvPr>
          <p:cNvSpPr/>
          <p:nvPr/>
        </p:nvSpPr>
        <p:spPr>
          <a:xfrm flipH="1">
            <a:off x="1484290" y="1671092"/>
            <a:ext cx="1227328" cy="51164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9" name="Content Placeholder 3">
            <a:extLst>
              <a:ext uri="{FF2B5EF4-FFF2-40B4-BE49-F238E27FC236}">
                <a16:creationId xmlns:a16="http://schemas.microsoft.com/office/drawing/2014/main" id="{7A7A606E-13E4-3593-126F-1BF927FDF6BE}"/>
              </a:ext>
            </a:extLst>
          </p:cNvPr>
          <p:cNvGraphicFramePr>
            <a:graphicFrameLocks/>
          </p:cNvGraphicFramePr>
          <p:nvPr/>
        </p:nvGraphicFramePr>
        <p:xfrm>
          <a:off x="2711620" y="1671092"/>
          <a:ext cx="7499180" cy="5116408"/>
        </p:xfrm>
        <a:graphic>
          <a:graphicData uri="http://schemas.openxmlformats.org/drawingml/2006/table">
            <a:tbl>
              <a:tblPr firstRow="1" bandRow="1"/>
              <a:tblGrid>
                <a:gridCol w="749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52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6pm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7pm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8pm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9pm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10pm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11pm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12pm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01am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02am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03am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" name="Picture 60">
            <a:extLst>
              <a:ext uri="{FF2B5EF4-FFF2-40B4-BE49-F238E27FC236}">
                <a16:creationId xmlns:a16="http://schemas.microsoft.com/office/drawing/2014/main" id="{E1E261ED-0694-345B-AE24-317753A9A2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2119966"/>
            <a:ext cx="1176089" cy="102897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90F397D-98EB-D895-6C81-C627F6586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354533"/>
            <a:ext cx="1176089" cy="102897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47769C2-54AC-48A5-16E6-77F08FE9D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17092"/>
            <a:ext cx="1176089" cy="102897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BEB8684-CEA1-5FE7-4ACC-1D1248508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5720366"/>
            <a:ext cx="1176089" cy="102897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D5AD728F-7C20-C0B3-A9BE-EDA97F663A3D}"/>
              </a:ext>
            </a:extLst>
          </p:cNvPr>
          <p:cNvGrpSpPr/>
          <p:nvPr/>
        </p:nvGrpSpPr>
        <p:grpSpPr>
          <a:xfrm>
            <a:off x="2722923" y="2073187"/>
            <a:ext cx="2970705" cy="1080000"/>
            <a:chOff x="1198921" y="1980153"/>
            <a:chExt cx="2970705" cy="10800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FA93BB0-1985-882B-5586-6801094DA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626" y="2039913"/>
              <a:ext cx="720000" cy="96048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00266E6-42AA-78DD-E654-B699A3DC8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921" y="2031966"/>
              <a:ext cx="720000" cy="959544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DDEE901-10CF-21E0-29CB-F69F2AA2C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144" y="2019249"/>
              <a:ext cx="720000" cy="946897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6AA1AF2-96F6-8870-D9DE-878D1CCB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648" y="1980153"/>
              <a:ext cx="720000" cy="1080000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7D4F27F-59C9-D711-1D44-CC7DA44CC8E6}"/>
              </a:ext>
            </a:extLst>
          </p:cNvPr>
          <p:cNvGrpSpPr/>
          <p:nvPr/>
        </p:nvGrpSpPr>
        <p:grpSpPr>
          <a:xfrm>
            <a:off x="3474704" y="3263055"/>
            <a:ext cx="2970705" cy="1080000"/>
            <a:chOff x="4196715" y="3170021"/>
            <a:chExt cx="2970705" cy="1080000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29C2B3C-EFF5-D28C-4B2D-2982046B4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0" y="3229781"/>
              <a:ext cx="720000" cy="96048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2FB9465-FC2F-4ED5-7495-389C2CF41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15" y="3221834"/>
              <a:ext cx="720000" cy="959544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B439CDE-FD58-FEA2-308A-2646FF7E2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3209117"/>
              <a:ext cx="720000" cy="946897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E2BDA1C-559C-2C83-D25E-A3ACF5994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442" y="3170021"/>
              <a:ext cx="720000" cy="10800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E3C2275-6A93-A9EC-7794-F1CE677C3653}"/>
              </a:ext>
            </a:extLst>
          </p:cNvPr>
          <p:cNvGrpSpPr/>
          <p:nvPr/>
        </p:nvGrpSpPr>
        <p:grpSpPr>
          <a:xfrm>
            <a:off x="4223794" y="4459680"/>
            <a:ext cx="2970705" cy="1080000"/>
            <a:chOff x="4196715" y="3170021"/>
            <a:chExt cx="2970705" cy="1080000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C1F5497-08DA-B62C-2501-324F31AF5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0" y="3229781"/>
              <a:ext cx="720000" cy="96048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119AA6A-0D1D-4569-229B-A30635D13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15" y="3221834"/>
              <a:ext cx="720000" cy="959544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82893D96-0639-B3A1-E74E-5DDCE8F40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3209117"/>
              <a:ext cx="720000" cy="946897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92A0C31-1200-1A19-33C1-C19BCE519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442" y="3170021"/>
              <a:ext cx="720000" cy="1080000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61E113E-C5E9-5E7B-B1C7-67AB972CD3C1}"/>
              </a:ext>
            </a:extLst>
          </p:cNvPr>
          <p:cNvGrpSpPr/>
          <p:nvPr/>
        </p:nvGrpSpPr>
        <p:grpSpPr>
          <a:xfrm>
            <a:off x="4975773" y="5656305"/>
            <a:ext cx="2970705" cy="1080000"/>
            <a:chOff x="4196715" y="3170021"/>
            <a:chExt cx="2970705" cy="1080000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06EBFDBE-5709-D475-DAC7-10F76046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0" y="3229781"/>
              <a:ext cx="720000" cy="96048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D7B7BE75-4A46-49DD-F0AA-4E745230D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15" y="3221834"/>
              <a:ext cx="720000" cy="959544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FF012164-07C1-A92E-A885-7CE5B9A35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3209117"/>
              <a:ext cx="720000" cy="94689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E6C576E-D4C9-A086-600D-AFF3C2C2C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442" y="3170021"/>
              <a:ext cx="720000" cy="1080000"/>
            </a:xfrm>
            <a:prstGeom prst="rect">
              <a:avLst/>
            </a:prstGeom>
          </p:spPr>
        </p:pic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AF5AE743-3A72-4E3D-8C45-FF0FE0E6F389}"/>
              </a:ext>
            </a:extLst>
          </p:cNvPr>
          <p:cNvSpPr txBox="1"/>
          <p:nvPr/>
        </p:nvSpPr>
        <p:spPr>
          <a:xfrm>
            <a:off x="1284670" y="2879201"/>
            <a:ext cx="9609108" cy="1111847"/>
          </a:xfrm>
          <a:prstGeom prst="rect">
            <a:avLst/>
          </a:prstGeom>
          <a:solidFill>
            <a:srgbClr val="FF0000">
              <a:alpha val="7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So why doesn’t my PC do this?</a:t>
            </a:r>
          </a:p>
        </p:txBody>
      </p:sp>
    </p:spTree>
    <p:extLst>
      <p:ext uri="{BB962C8B-B14F-4D97-AF65-F5344CB8AC3E}">
        <p14:creationId xmlns:p14="http://schemas.microsoft.com/office/powerpoint/2010/main" val="35148876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Systolic TPU in action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53A-C19A-C3A8-2F47-E67D207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Clock the systolic array – clock 0</a:t>
            </a:r>
            <a:endParaRPr lang="en-GB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145D5-80F3-D120-E359-C66D093CA14F}"/>
              </a:ext>
            </a:extLst>
          </p:cNvPr>
          <p:cNvGrpSpPr/>
          <p:nvPr/>
        </p:nvGrpSpPr>
        <p:grpSpPr>
          <a:xfrm>
            <a:off x="1569156" y="2545639"/>
            <a:ext cx="3279422" cy="3774955"/>
            <a:chOff x="1569156" y="1772355"/>
            <a:chExt cx="3279422" cy="3774955"/>
          </a:xfrm>
        </p:grpSpPr>
        <p:pic>
          <p:nvPicPr>
            <p:cNvPr id="4" name="Picture 3" descr="39.png"/>
            <p:cNvPicPr>
              <a:picLocks noChangeAspect="1"/>
            </p:cNvPicPr>
            <p:nvPr/>
          </p:nvPicPr>
          <p:blipFill rotWithShape="1">
            <a:blip r:embed="rId2"/>
            <a:srcRect l="10102" t="-1586" r="61815" b="-2267"/>
            <a:stretch/>
          </p:blipFill>
          <p:spPr>
            <a:xfrm>
              <a:off x="1569156" y="2184400"/>
              <a:ext cx="3279422" cy="295768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39BCE-38E6-05DA-DBAF-37EACF1545C2}"/>
                </a:ext>
              </a:extLst>
            </p:cNvPr>
            <p:cNvSpPr txBox="1"/>
            <p:nvPr/>
          </p:nvSpPr>
          <p:spPr>
            <a:xfrm>
              <a:off x="1704624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F0"/>
                  </a:solidFill>
                </a:rPr>
                <a:t>Inputs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CA168-C1E7-2572-E9B0-547B67102A05}"/>
                </a:ext>
              </a:extLst>
            </p:cNvPr>
            <p:cNvSpPr txBox="1"/>
            <p:nvPr/>
          </p:nvSpPr>
          <p:spPr>
            <a:xfrm>
              <a:off x="3395132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Outputs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9B44F3-692D-9899-84ED-9A3DF94FA523}"/>
                </a:ext>
              </a:extLst>
            </p:cNvPr>
            <p:cNvSpPr txBox="1"/>
            <p:nvPr/>
          </p:nvSpPr>
          <p:spPr>
            <a:xfrm>
              <a:off x="3395132" y="177235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50"/>
                  </a:solidFill>
                </a:rPr>
                <a:t>Weights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87010-8D7D-76B5-1EAB-3C29675C6355}"/>
              </a:ext>
            </a:extLst>
          </p:cNvPr>
          <p:cNvGrpSpPr/>
          <p:nvPr/>
        </p:nvGrpSpPr>
        <p:grpSpPr>
          <a:xfrm>
            <a:off x="7823202" y="2901237"/>
            <a:ext cx="2562580" cy="2579513"/>
            <a:chOff x="6632224" y="2139244"/>
            <a:chExt cx="2562580" cy="25795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F1069B-5FF9-E9C1-1D44-B15113A422D6}"/>
                </a:ext>
              </a:extLst>
            </p:cNvPr>
            <p:cNvSpPr/>
            <p:nvPr/>
          </p:nvSpPr>
          <p:spPr>
            <a:xfrm>
              <a:off x="66322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AE31AD-D210-6864-483A-23CC5B6AF8D4}"/>
                </a:ext>
              </a:extLst>
            </p:cNvPr>
            <p:cNvSpPr/>
            <p:nvPr/>
          </p:nvSpPr>
          <p:spPr>
            <a:xfrm>
              <a:off x="81054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E23EF-E057-2696-CE26-0BAC4DEED3D8}"/>
                </a:ext>
              </a:extLst>
            </p:cNvPr>
            <p:cNvSpPr/>
            <p:nvPr/>
          </p:nvSpPr>
          <p:spPr>
            <a:xfrm>
              <a:off x="6632224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DC5FA9-8822-99AE-3C08-346F4674C09A}"/>
                </a:ext>
              </a:extLst>
            </p:cNvPr>
            <p:cNvSpPr/>
            <p:nvPr/>
          </p:nvSpPr>
          <p:spPr>
            <a:xfrm>
              <a:off x="8105426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E3D0EC4-0673-B4A1-F5AF-2C831478C1A6}"/>
              </a:ext>
            </a:extLst>
          </p:cNvPr>
          <p:cNvSpPr/>
          <p:nvPr/>
        </p:nvSpPr>
        <p:spPr>
          <a:xfrm>
            <a:off x="78655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4983F-8F5E-6F81-E06C-D17C67896E10}"/>
              </a:ext>
            </a:extLst>
          </p:cNvPr>
          <p:cNvSpPr/>
          <p:nvPr/>
        </p:nvSpPr>
        <p:spPr>
          <a:xfrm>
            <a:off x="93387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AD2685-A84B-632F-BA99-BEB23611998B}"/>
              </a:ext>
            </a:extLst>
          </p:cNvPr>
          <p:cNvSpPr/>
          <p:nvPr/>
        </p:nvSpPr>
        <p:spPr>
          <a:xfrm>
            <a:off x="7865538" y="443652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9EC58-E143-A6C8-5B41-3ED774E39081}"/>
              </a:ext>
            </a:extLst>
          </p:cNvPr>
          <p:cNvSpPr/>
          <p:nvPr/>
        </p:nvSpPr>
        <p:spPr>
          <a:xfrm>
            <a:off x="9338738" y="443370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370113-4DA4-2E3D-84FC-3B24185B7FFB}"/>
              </a:ext>
            </a:extLst>
          </p:cNvPr>
          <p:cNvSpPr/>
          <p:nvPr/>
        </p:nvSpPr>
        <p:spPr>
          <a:xfrm>
            <a:off x="8355648" y="3443982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C95521-DB5D-F501-3658-92BF313F66C1}"/>
              </a:ext>
            </a:extLst>
          </p:cNvPr>
          <p:cNvSpPr/>
          <p:nvPr/>
        </p:nvSpPr>
        <p:spPr>
          <a:xfrm>
            <a:off x="7102123" y="3446802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2C3A87-89F4-FC94-E3B3-94D0D5349D96}"/>
              </a:ext>
            </a:extLst>
          </p:cNvPr>
          <p:cNvSpPr/>
          <p:nvPr/>
        </p:nvSpPr>
        <p:spPr>
          <a:xfrm>
            <a:off x="7102123" y="4908594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95737F-B14C-0BA4-84C3-2FE87FB01F26}"/>
              </a:ext>
            </a:extLst>
          </p:cNvPr>
          <p:cNvSpPr/>
          <p:nvPr/>
        </p:nvSpPr>
        <p:spPr>
          <a:xfrm>
            <a:off x="6510870" y="4908593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a22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14BA384-9630-AC8B-FCD5-0C9A7D60B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1A14BFB-5A8C-AFE7-5437-33913E5F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158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Systolic TPU in action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53A-C19A-C3A8-2F47-E67D207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Clock the systolic array – clock 0</a:t>
            </a:r>
            <a:endParaRPr lang="en-GB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145D5-80F3-D120-E359-C66D093CA14F}"/>
              </a:ext>
            </a:extLst>
          </p:cNvPr>
          <p:cNvGrpSpPr/>
          <p:nvPr/>
        </p:nvGrpSpPr>
        <p:grpSpPr>
          <a:xfrm>
            <a:off x="1569156" y="2545639"/>
            <a:ext cx="3279422" cy="3774955"/>
            <a:chOff x="1569156" y="1772355"/>
            <a:chExt cx="3279422" cy="3774955"/>
          </a:xfrm>
        </p:grpSpPr>
        <p:pic>
          <p:nvPicPr>
            <p:cNvPr id="4" name="Picture 3" descr="39.png"/>
            <p:cNvPicPr>
              <a:picLocks noChangeAspect="1"/>
            </p:cNvPicPr>
            <p:nvPr/>
          </p:nvPicPr>
          <p:blipFill rotWithShape="1">
            <a:blip r:embed="rId2"/>
            <a:srcRect l="10102" t="-1586" r="61815" b="-2267"/>
            <a:stretch/>
          </p:blipFill>
          <p:spPr>
            <a:xfrm>
              <a:off x="1569156" y="2184400"/>
              <a:ext cx="3279422" cy="295768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39BCE-38E6-05DA-DBAF-37EACF1545C2}"/>
                </a:ext>
              </a:extLst>
            </p:cNvPr>
            <p:cNvSpPr txBox="1"/>
            <p:nvPr/>
          </p:nvSpPr>
          <p:spPr>
            <a:xfrm>
              <a:off x="1704624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F0"/>
                  </a:solidFill>
                </a:rPr>
                <a:t>Inputs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CA168-C1E7-2572-E9B0-547B67102A05}"/>
                </a:ext>
              </a:extLst>
            </p:cNvPr>
            <p:cNvSpPr txBox="1"/>
            <p:nvPr/>
          </p:nvSpPr>
          <p:spPr>
            <a:xfrm>
              <a:off x="3395132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Outputs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9B44F3-692D-9899-84ED-9A3DF94FA523}"/>
                </a:ext>
              </a:extLst>
            </p:cNvPr>
            <p:cNvSpPr txBox="1"/>
            <p:nvPr/>
          </p:nvSpPr>
          <p:spPr>
            <a:xfrm>
              <a:off x="3395132" y="177235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50"/>
                  </a:solidFill>
                </a:rPr>
                <a:t>Weights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87010-8D7D-76B5-1EAB-3C29675C6355}"/>
              </a:ext>
            </a:extLst>
          </p:cNvPr>
          <p:cNvGrpSpPr/>
          <p:nvPr/>
        </p:nvGrpSpPr>
        <p:grpSpPr>
          <a:xfrm>
            <a:off x="7823202" y="2901237"/>
            <a:ext cx="2562580" cy="2579513"/>
            <a:chOff x="6632224" y="2139244"/>
            <a:chExt cx="2562580" cy="25795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F1069B-5FF9-E9C1-1D44-B15113A422D6}"/>
                </a:ext>
              </a:extLst>
            </p:cNvPr>
            <p:cNvSpPr/>
            <p:nvPr/>
          </p:nvSpPr>
          <p:spPr>
            <a:xfrm>
              <a:off x="66322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AE31AD-D210-6864-483A-23CC5B6AF8D4}"/>
                </a:ext>
              </a:extLst>
            </p:cNvPr>
            <p:cNvSpPr/>
            <p:nvPr/>
          </p:nvSpPr>
          <p:spPr>
            <a:xfrm>
              <a:off x="81054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E23EF-E057-2696-CE26-0BAC4DEED3D8}"/>
                </a:ext>
              </a:extLst>
            </p:cNvPr>
            <p:cNvSpPr/>
            <p:nvPr/>
          </p:nvSpPr>
          <p:spPr>
            <a:xfrm>
              <a:off x="6632224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DC5FA9-8822-99AE-3C08-346F4674C09A}"/>
                </a:ext>
              </a:extLst>
            </p:cNvPr>
            <p:cNvSpPr/>
            <p:nvPr/>
          </p:nvSpPr>
          <p:spPr>
            <a:xfrm>
              <a:off x="8105426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E3D0EC4-0673-B4A1-F5AF-2C831478C1A6}"/>
              </a:ext>
            </a:extLst>
          </p:cNvPr>
          <p:cNvSpPr/>
          <p:nvPr/>
        </p:nvSpPr>
        <p:spPr>
          <a:xfrm>
            <a:off x="78655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4983F-8F5E-6F81-E06C-D17C67896E10}"/>
              </a:ext>
            </a:extLst>
          </p:cNvPr>
          <p:cNvSpPr/>
          <p:nvPr/>
        </p:nvSpPr>
        <p:spPr>
          <a:xfrm>
            <a:off x="93387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AD2685-A84B-632F-BA99-BEB23611998B}"/>
              </a:ext>
            </a:extLst>
          </p:cNvPr>
          <p:cNvSpPr/>
          <p:nvPr/>
        </p:nvSpPr>
        <p:spPr>
          <a:xfrm>
            <a:off x="7865538" y="443652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9EC58-E143-A6C8-5B41-3ED774E39081}"/>
              </a:ext>
            </a:extLst>
          </p:cNvPr>
          <p:cNvSpPr/>
          <p:nvPr/>
        </p:nvSpPr>
        <p:spPr>
          <a:xfrm>
            <a:off x="9338738" y="443370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370113-4DA4-2E3D-84FC-3B24185B7FFB}"/>
              </a:ext>
            </a:extLst>
          </p:cNvPr>
          <p:cNvSpPr/>
          <p:nvPr/>
        </p:nvSpPr>
        <p:spPr>
          <a:xfrm>
            <a:off x="8355648" y="3443982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C95521-DB5D-F501-3658-92BF313F66C1}"/>
              </a:ext>
            </a:extLst>
          </p:cNvPr>
          <p:cNvSpPr/>
          <p:nvPr/>
        </p:nvSpPr>
        <p:spPr>
          <a:xfrm>
            <a:off x="7102123" y="3446802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2C3A87-89F4-FC94-E3B3-94D0D5349D96}"/>
              </a:ext>
            </a:extLst>
          </p:cNvPr>
          <p:cNvSpPr/>
          <p:nvPr/>
        </p:nvSpPr>
        <p:spPr>
          <a:xfrm>
            <a:off x="7102123" y="4908594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95737F-B14C-0BA4-84C3-2FE87FB01F26}"/>
              </a:ext>
            </a:extLst>
          </p:cNvPr>
          <p:cNvSpPr/>
          <p:nvPr/>
        </p:nvSpPr>
        <p:spPr>
          <a:xfrm>
            <a:off x="6510870" y="4908593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E6B543-FFFA-F2FD-18D6-263B4A8CEE25}"/>
              </a:ext>
            </a:extLst>
          </p:cNvPr>
          <p:cNvSpPr/>
          <p:nvPr/>
        </p:nvSpPr>
        <p:spPr>
          <a:xfrm>
            <a:off x="7789323" y="4042376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a11.b11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59F15CE-EFAE-ECCF-BF25-50211B24BB97}"/>
              </a:ext>
            </a:extLst>
          </p:cNvPr>
          <p:cNvSpPr/>
          <p:nvPr/>
        </p:nvSpPr>
        <p:spPr>
          <a:xfrm rot="5400000">
            <a:off x="8072093" y="3555685"/>
            <a:ext cx="567110" cy="349344"/>
          </a:xfrm>
          <a:prstGeom prst="rightArrow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5335851-0E9E-8331-6C10-A9988F8D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C5673CB-A8CC-23F3-7303-37B668C0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99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Systolic TPU in action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53A-C19A-C3A8-2F47-E67D207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Clock the systolic array – clock 1</a:t>
            </a:r>
            <a:endParaRPr lang="en-GB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145D5-80F3-D120-E359-C66D093CA14F}"/>
              </a:ext>
            </a:extLst>
          </p:cNvPr>
          <p:cNvGrpSpPr/>
          <p:nvPr/>
        </p:nvGrpSpPr>
        <p:grpSpPr>
          <a:xfrm>
            <a:off x="1569156" y="2545639"/>
            <a:ext cx="3279422" cy="3774955"/>
            <a:chOff x="1569156" y="1772355"/>
            <a:chExt cx="3279422" cy="3774955"/>
          </a:xfrm>
        </p:grpSpPr>
        <p:pic>
          <p:nvPicPr>
            <p:cNvPr id="4" name="Picture 3" descr="39.png"/>
            <p:cNvPicPr>
              <a:picLocks noChangeAspect="1"/>
            </p:cNvPicPr>
            <p:nvPr/>
          </p:nvPicPr>
          <p:blipFill rotWithShape="1">
            <a:blip r:embed="rId2"/>
            <a:srcRect l="10102" t="-1586" r="61815" b="-2267"/>
            <a:stretch/>
          </p:blipFill>
          <p:spPr>
            <a:xfrm>
              <a:off x="1569156" y="2184400"/>
              <a:ext cx="3279422" cy="295768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39BCE-38E6-05DA-DBAF-37EACF1545C2}"/>
                </a:ext>
              </a:extLst>
            </p:cNvPr>
            <p:cNvSpPr txBox="1"/>
            <p:nvPr/>
          </p:nvSpPr>
          <p:spPr>
            <a:xfrm>
              <a:off x="1704624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F0"/>
                  </a:solidFill>
                </a:rPr>
                <a:t>Inputs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CA168-C1E7-2572-E9B0-547B67102A05}"/>
                </a:ext>
              </a:extLst>
            </p:cNvPr>
            <p:cNvSpPr txBox="1"/>
            <p:nvPr/>
          </p:nvSpPr>
          <p:spPr>
            <a:xfrm>
              <a:off x="3395132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Outputs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9B44F3-692D-9899-84ED-9A3DF94FA523}"/>
                </a:ext>
              </a:extLst>
            </p:cNvPr>
            <p:cNvSpPr txBox="1"/>
            <p:nvPr/>
          </p:nvSpPr>
          <p:spPr>
            <a:xfrm>
              <a:off x="3395132" y="177235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50"/>
                  </a:solidFill>
                </a:rPr>
                <a:t>Weights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87010-8D7D-76B5-1EAB-3C29675C6355}"/>
              </a:ext>
            </a:extLst>
          </p:cNvPr>
          <p:cNvGrpSpPr/>
          <p:nvPr/>
        </p:nvGrpSpPr>
        <p:grpSpPr>
          <a:xfrm>
            <a:off x="7823202" y="2901237"/>
            <a:ext cx="2562580" cy="2579513"/>
            <a:chOff x="6632224" y="2139244"/>
            <a:chExt cx="2562580" cy="25795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F1069B-5FF9-E9C1-1D44-B15113A422D6}"/>
                </a:ext>
              </a:extLst>
            </p:cNvPr>
            <p:cNvSpPr/>
            <p:nvPr/>
          </p:nvSpPr>
          <p:spPr>
            <a:xfrm>
              <a:off x="66322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AE31AD-D210-6864-483A-23CC5B6AF8D4}"/>
                </a:ext>
              </a:extLst>
            </p:cNvPr>
            <p:cNvSpPr/>
            <p:nvPr/>
          </p:nvSpPr>
          <p:spPr>
            <a:xfrm>
              <a:off x="81054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E23EF-E057-2696-CE26-0BAC4DEED3D8}"/>
                </a:ext>
              </a:extLst>
            </p:cNvPr>
            <p:cNvSpPr/>
            <p:nvPr/>
          </p:nvSpPr>
          <p:spPr>
            <a:xfrm>
              <a:off x="6632224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DC5FA9-8822-99AE-3C08-346F4674C09A}"/>
                </a:ext>
              </a:extLst>
            </p:cNvPr>
            <p:cNvSpPr/>
            <p:nvPr/>
          </p:nvSpPr>
          <p:spPr>
            <a:xfrm>
              <a:off x="8105426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E3D0EC4-0673-B4A1-F5AF-2C831478C1A6}"/>
              </a:ext>
            </a:extLst>
          </p:cNvPr>
          <p:cNvSpPr/>
          <p:nvPr/>
        </p:nvSpPr>
        <p:spPr>
          <a:xfrm>
            <a:off x="78655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4983F-8F5E-6F81-E06C-D17C67896E10}"/>
              </a:ext>
            </a:extLst>
          </p:cNvPr>
          <p:cNvSpPr/>
          <p:nvPr/>
        </p:nvSpPr>
        <p:spPr>
          <a:xfrm>
            <a:off x="93387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AD2685-A84B-632F-BA99-BEB23611998B}"/>
              </a:ext>
            </a:extLst>
          </p:cNvPr>
          <p:cNvSpPr/>
          <p:nvPr/>
        </p:nvSpPr>
        <p:spPr>
          <a:xfrm>
            <a:off x="7865538" y="443652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9EC58-E143-A6C8-5B41-3ED774E39081}"/>
              </a:ext>
            </a:extLst>
          </p:cNvPr>
          <p:cNvSpPr/>
          <p:nvPr/>
        </p:nvSpPr>
        <p:spPr>
          <a:xfrm>
            <a:off x="9338738" y="443370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370113-4DA4-2E3D-84FC-3B24185B7FFB}"/>
              </a:ext>
            </a:extLst>
          </p:cNvPr>
          <p:cNvSpPr/>
          <p:nvPr/>
        </p:nvSpPr>
        <p:spPr>
          <a:xfrm>
            <a:off x="9822747" y="3443982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C95521-DB5D-F501-3658-92BF313F66C1}"/>
              </a:ext>
            </a:extLst>
          </p:cNvPr>
          <p:cNvSpPr/>
          <p:nvPr/>
        </p:nvSpPr>
        <p:spPr>
          <a:xfrm>
            <a:off x="8356597" y="3446976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2C3A87-89F4-FC94-E3B3-94D0D5349D96}"/>
              </a:ext>
            </a:extLst>
          </p:cNvPr>
          <p:cNvSpPr/>
          <p:nvPr/>
        </p:nvSpPr>
        <p:spPr>
          <a:xfrm>
            <a:off x="8356597" y="4928800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95737F-B14C-0BA4-84C3-2FE87FB01F26}"/>
              </a:ext>
            </a:extLst>
          </p:cNvPr>
          <p:cNvSpPr/>
          <p:nvPr/>
        </p:nvSpPr>
        <p:spPr>
          <a:xfrm>
            <a:off x="7267219" y="4928801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B8647D-C0F8-05ED-7024-DEE4CB3334CE}"/>
              </a:ext>
            </a:extLst>
          </p:cNvPr>
          <p:cNvSpPr/>
          <p:nvPr/>
        </p:nvSpPr>
        <p:spPr>
          <a:xfrm>
            <a:off x="7789323" y="4799176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a11.b11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B05FE7E-AC3E-FBF7-65A2-8A11E867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F1C284D-B58C-99B1-0E06-C9D98A47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583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Systolic TPU in action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53A-C19A-C3A8-2F47-E67D207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Clock the systolic array – clock 1</a:t>
            </a:r>
            <a:endParaRPr lang="en-GB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145D5-80F3-D120-E359-C66D093CA14F}"/>
              </a:ext>
            </a:extLst>
          </p:cNvPr>
          <p:cNvGrpSpPr/>
          <p:nvPr/>
        </p:nvGrpSpPr>
        <p:grpSpPr>
          <a:xfrm>
            <a:off x="1569156" y="2545639"/>
            <a:ext cx="3279422" cy="3774955"/>
            <a:chOff x="1569156" y="1772355"/>
            <a:chExt cx="3279422" cy="3774955"/>
          </a:xfrm>
        </p:grpSpPr>
        <p:pic>
          <p:nvPicPr>
            <p:cNvPr id="4" name="Picture 3" descr="39.png"/>
            <p:cNvPicPr>
              <a:picLocks noChangeAspect="1"/>
            </p:cNvPicPr>
            <p:nvPr/>
          </p:nvPicPr>
          <p:blipFill rotWithShape="1">
            <a:blip r:embed="rId2"/>
            <a:srcRect l="10102" t="-1586" r="61815" b="-2267"/>
            <a:stretch/>
          </p:blipFill>
          <p:spPr>
            <a:xfrm>
              <a:off x="1569156" y="2184400"/>
              <a:ext cx="3279422" cy="295768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39BCE-38E6-05DA-DBAF-37EACF1545C2}"/>
                </a:ext>
              </a:extLst>
            </p:cNvPr>
            <p:cNvSpPr txBox="1"/>
            <p:nvPr/>
          </p:nvSpPr>
          <p:spPr>
            <a:xfrm>
              <a:off x="1704624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F0"/>
                  </a:solidFill>
                </a:rPr>
                <a:t>Inputs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CA168-C1E7-2572-E9B0-547B67102A05}"/>
                </a:ext>
              </a:extLst>
            </p:cNvPr>
            <p:cNvSpPr txBox="1"/>
            <p:nvPr/>
          </p:nvSpPr>
          <p:spPr>
            <a:xfrm>
              <a:off x="3395132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Outputs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9B44F3-692D-9899-84ED-9A3DF94FA523}"/>
                </a:ext>
              </a:extLst>
            </p:cNvPr>
            <p:cNvSpPr txBox="1"/>
            <p:nvPr/>
          </p:nvSpPr>
          <p:spPr>
            <a:xfrm>
              <a:off x="3395132" y="177235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50"/>
                  </a:solidFill>
                </a:rPr>
                <a:t>Weights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87010-8D7D-76B5-1EAB-3C29675C6355}"/>
              </a:ext>
            </a:extLst>
          </p:cNvPr>
          <p:cNvGrpSpPr/>
          <p:nvPr/>
        </p:nvGrpSpPr>
        <p:grpSpPr>
          <a:xfrm>
            <a:off x="7823202" y="2901237"/>
            <a:ext cx="2562580" cy="2579513"/>
            <a:chOff x="6632224" y="2139244"/>
            <a:chExt cx="2562580" cy="25795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F1069B-5FF9-E9C1-1D44-B15113A422D6}"/>
                </a:ext>
              </a:extLst>
            </p:cNvPr>
            <p:cNvSpPr/>
            <p:nvPr/>
          </p:nvSpPr>
          <p:spPr>
            <a:xfrm>
              <a:off x="66322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AE31AD-D210-6864-483A-23CC5B6AF8D4}"/>
                </a:ext>
              </a:extLst>
            </p:cNvPr>
            <p:cNvSpPr/>
            <p:nvPr/>
          </p:nvSpPr>
          <p:spPr>
            <a:xfrm>
              <a:off x="81054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E23EF-E057-2696-CE26-0BAC4DEED3D8}"/>
                </a:ext>
              </a:extLst>
            </p:cNvPr>
            <p:cNvSpPr/>
            <p:nvPr/>
          </p:nvSpPr>
          <p:spPr>
            <a:xfrm>
              <a:off x="6632224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DC5FA9-8822-99AE-3C08-346F4674C09A}"/>
                </a:ext>
              </a:extLst>
            </p:cNvPr>
            <p:cNvSpPr/>
            <p:nvPr/>
          </p:nvSpPr>
          <p:spPr>
            <a:xfrm>
              <a:off x="8105426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E3D0EC4-0673-B4A1-F5AF-2C831478C1A6}"/>
              </a:ext>
            </a:extLst>
          </p:cNvPr>
          <p:cNvSpPr/>
          <p:nvPr/>
        </p:nvSpPr>
        <p:spPr>
          <a:xfrm>
            <a:off x="78655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4983F-8F5E-6F81-E06C-D17C67896E10}"/>
              </a:ext>
            </a:extLst>
          </p:cNvPr>
          <p:cNvSpPr/>
          <p:nvPr/>
        </p:nvSpPr>
        <p:spPr>
          <a:xfrm>
            <a:off x="93387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AD2685-A84B-632F-BA99-BEB23611998B}"/>
              </a:ext>
            </a:extLst>
          </p:cNvPr>
          <p:cNvSpPr/>
          <p:nvPr/>
        </p:nvSpPr>
        <p:spPr>
          <a:xfrm>
            <a:off x="7865538" y="443652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9EC58-E143-A6C8-5B41-3ED774E39081}"/>
              </a:ext>
            </a:extLst>
          </p:cNvPr>
          <p:cNvSpPr/>
          <p:nvPr/>
        </p:nvSpPr>
        <p:spPr>
          <a:xfrm>
            <a:off x="9338738" y="443370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370113-4DA4-2E3D-84FC-3B24185B7FFB}"/>
              </a:ext>
            </a:extLst>
          </p:cNvPr>
          <p:cNvSpPr/>
          <p:nvPr/>
        </p:nvSpPr>
        <p:spPr>
          <a:xfrm>
            <a:off x="9822747" y="3443982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C95521-DB5D-F501-3658-92BF313F66C1}"/>
              </a:ext>
            </a:extLst>
          </p:cNvPr>
          <p:cNvSpPr/>
          <p:nvPr/>
        </p:nvSpPr>
        <p:spPr>
          <a:xfrm>
            <a:off x="8356597" y="3446976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2C3A87-89F4-FC94-E3B3-94D0D5349D96}"/>
              </a:ext>
            </a:extLst>
          </p:cNvPr>
          <p:cNvSpPr/>
          <p:nvPr/>
        </p:nvSpPr>
        <p:spPr>
          <a:xfrm>
            <a:off x="8356597" y="4928800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95737F-B14C-0BA4-84C3-2FE87FB01F26}"/>
              </a:ext>
            </a:extLst>
          </p:cNvPr>
          <p:cNvSpPr/>
          <p:nvPr/>
        </p:nvSpPr>
        <p:spPr>
          <a:xfrm>
            <a:off x="7267219" y="4928801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9C4875-2B61-06E4-2C80-29F474F9DF31}"/>
              </a:ext>
            </a:extLst>
          </p:cNvPr>
          <p:cNvSpPr/>
          <p:nvPr/>
        </p:nvSpPr>
        <p:spPr>
          <a:xfrm>
            <a:off x="7160369" y="5569546"/>
            <a:ext cx="2392456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a11.b11 +a12.b21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0E91F70-CEA8-D8FA-77F1-44721CD29823}"/>
              </a:ext>
            </a:extLst>
          </p:cNvPr>
          <p:cNvSpPr/>
          <p:nvPr/>
        </p:nvSpPr>
        <p:spPr>
          <a:xfrm>
            <a:off x="7789323" y="4799176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a11.b11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8ADBAD6-A0CA-3990-7A9D-2D440D0EBE62}"/>
              </a:ext>
            </a:extLst>
          </p:cNvPr>
          <p:cNvSpPr/>
          <p:nvPr/>
        </p:nvSpPr>
        <p:spPr>
          <a:xfrm rot="5400000">
            <a:off x="8084336" y="5153040"/>
            <a:ext cx="567110" cy="349344"/>
          </a:xfrm>
          <a:prstGeom prst="rightArrow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7627431-1A9E-3ABF-9555-5C965370F266}"/>
              </a:ext>
            </a:extLst>
          </p:cNvPr>
          <p:cNvSpPr/>
          <p:nvPr/>
        </p:nvSpPr>
        <p:spPr>
          <a:xfrm>
            <a:off x="7789323" y="4042376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a21.b11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86A01060-13EA-79C0-831C-CCE3776C3491}"/>
              </a:ext>
            </a:extLst>
          </p:cNvPr>
          <p:cNvSpPr/>
          <p:nvPr/>
        </p:nvSpPr>
        <p:spPr>
          <a:xfrm rot="5400000">
            <a:off x="8072093" y="3555685"/>
            <a:ext cx="567110" cy="349344"/>
          </a:xfrm>
          <a:prstGeom prst="rightArrow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D7AAFD-E91C-F7E0-7E56-58E2C570CD74}"/>
              </a:ext>
            </a:extLst>
          </p:cNvPr>
          <p:cNvSpPr/>
          <p:nvPr/>
        </p:nvSpPr>
        <p:spPr>
          <a:xfrm>
            <a:off x="9259734" y="4042550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a11.b12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94547A3-2DFC-86E4-E63B-5D7B72FEDE9E}"/>
              </a:ext>
            </a:extLst>
          </p:cNvPr>
          <p:cNvSpPr/>
          <p:nvPr/>
        </p:nvSpPr>
        <p:spPr>
          <a:xfrm rot="5400000">
            <a:off x="9542504" y="3555859"/>
            <a:ext cx="567110" cy="349344"/>
          </a:xfrm>
          <a:prstGeom prst="rightArrow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132C7AA-8A5C-3DCF-E09C-204C09E5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60E891D-C8B1-DE00-E605-09C3666E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426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Systolic TPU in action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53A-C19A-C3A8-2F47-E67D207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Clock the systolic array – clock 1</a:t>
            </a:r>
            <a:endParaRPr lang="en-GB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145D5-80F3-D120-E359-C66D093CA14F}"/>
              </a:ext>
            </a:extLst>
          </p:cNvPr>
          <p:cNvGrpSpPr/>
          <p:nvPr/>
        </p:nvGrpSpPr>
        <p:grpSpPr>
          <a:xfrm>
            <a:off x="1569156" y="2545639"/>
            <a:ext cx="3279422" cy="3774955"/>
            <a:chOff x="1569156" y="1772355"/>
            <a:chExt cx="3279422" cy="3774955"/>
          </a:xfrm>
        </p:grpSpPr>
        <p:pic>
          <p:nvPicPr>
            <p:cNvPr id="4" name="Picture 3" descr="39.png"/>
            <p:cNvPicPr>
              <a:picLocks noChangeAspect="1"/>
            </p:cNvPicPr>
            <p:nvPr/>
          </p:nvPicPr>
          <p:blipFill rotWithShape="1">
            <a:blip r:embed="rId2"/>
            <a:srcRect l="10102" t="-1586" r="61815" b="-2267"/>
            <a:stretch/>
          </p:blipFill>
          <p:spPr>
            <a:xfrm>
              <a:off x="1569156" y="2184400"/>
              <a:ext cx="3279422" cy="295768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39BCE-38E6-05DA-DBAF-37EACF1545C2}"/>
                </a:ext>
              </a:extLst>
            </p:cNvPr>
            <p:cNvSpPr txBox="1"/>
            <p:nvPr/>
          </p:nvSpPr>
          <p:spPr>
            <a:xfrm>
              <a:off x="1704624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F0"/>
                  </a:solidFill>
                </a:rPr>
                <a:t>Inputs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CA168-C1E7-2572-E9B0-547B67102A05}"/>
                </a:ext>
              </a:extLst>
            </p:cNvPr>
            <p:cNvSpPr txBox="1"/>
            <p:nvPr/>
          </p:nvSpPr>
          <p:spPr>
            <a:xfrm>
              <a:off x="3395132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Outputs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9B44F3-692D-9899-84ED-9A3DF94FA523}"/>
                </a:ext>
              </a:extLst>
            </p:cNvPr>
            <p:cNvSpPr txBox="1"/>
            <p:nvPr/>
          </p:nvSpPr>
          <p:spPr>
            <a:xfrm>
              <a:off x="3395132" y="177235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50"/>
                  </a:solidFill>
                </a:rPr>
                <a:t>Weights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87010-8D7D-76B5-1EAB-3C29675C6355}"/>
              </a:ext>
            </a:extLst>
          </p:cNvPr>
          <p:cNvGrpSpPr/>
          <p:nvPr/>
        </p:nvGrpSpPr>
        <p:grpSpPr>
          <a:xfrm>
            <a:off x="7823202" y="2901237"/>
            <a:ext cx="2562580" cy="2579513"/>
            <a:chOff x="6632224" y="2139244"/>
            <a:chExt cx="2562580" cy="25795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F1069B-5FF9-E9C1-1D44-B15113A422D6}"/>
                </a:ext>
              </a:extLst>
            </p:cNvPr>
            <p:cNvSpPr/>
            <p:nvPr/>
          </p:nvSpPr>
          <p:spPr>
            <a:xfrm>
              <a:off x="66322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AE31AD-D210-6864-483A-23CC5B6AF8D4}"/>
                </a:ext>
              </a:extLst>
            </p:cNvPr>
            <p:cNvSpPr/>
            <p:nvPr/>
          </p:nvSpPr>
          <p:spPr>
            <a:xfrm>
              <a:off x="81054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E23EF-E057-2696-CE26-0BAC4DEED3D8}"/>
                </a:ext>
              </a:extLst>
            </p:cNvPr>
            <p:cNvSpPr/>
            <p:nvPr/>
          </p:nvSpPr>
          <p:spPr>
            <a:xfrm>
              <a:off x="6632224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DC5FA9-8822-99AE-3C08-346F4674C09A}"/>
                </a:ext>
              </a:extLst>
            </p:cNvPr>
            <p:cNvSpPr/>
            <p:nvPr/>
          </p:nvSpPr>
          <p:spPr>
            <a:xfrm>
              <a:off x="8105426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E3D0EC4-0673-B4A1-F5AF-2C831478C1A6}"/>
              </a:ext>
            </a:extLst>
          </p:cNvPr>
          <p:cNvSpPr/>
          <p:nvPr/>
        </p:nvSpPr>
        <p:spPr>
          <a:xfrm>
            <a:off x="78655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4983F-8F5E-6F81-E06C-D17C67896E10}"/>
              </a:ext>
            </a:extLst>
          </p:cNvPr>
          <p:cNvSpPr/>
          <p:nvPr/>
        </p:nvSpPr>
        <p:spPr>
          <a:xfrm>
            <a:off x="93387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AD2685-A84B-632F-BA99-BEB23611998B}"/>
              </a:ext>
            </a:extLst>
          </p:cNvPr>
          <p:cNvSpPr/>
          <p:nvPr/>
        </p:nvSpPr>
        <p:spPr>
          <a:xfrm>
            <a:off x="7865538" y="443652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9EC58-E143-A6C8-5B41-3ED774E39081}"/>
              </a:ext>
            </a:extLst>
          </p:cNvPr>
          <p:cNvSpPr/>
          <p:nvPr/>
        </p:nvSpPr>
        <p:spPr>
          <a:xfrm>
            <a:off x="9338738" y="443370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370113-4DA4-2E3D-84FC-3B24185B7FFB}"/>
              </a:ext>
            </a:extLst>
          </p:cNvPr>
          <p:cNvSpPr/>
          <p:nvPr/>
        </p:nvSpPr>
        <p:spPr>
          <a:xfrm>
            <a:off x="9822747" y="3443982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C95521-DB5D-F501-3658-92BF313F66C1}"/>
              </a:ext>
            </a:extLst>
          </p:cNvPr>
          <p:cNvSpPr/>
          <p:nvPr/>
        </p:nvSpPr>
        <p:spPr>
          <a:xfrm>
            <a:off x="8356597" y="3446976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2C3A87-89F4-FC94-E3B3-94D0D5349D96}"/>
              </a:ext>
            </a:extLst>
          </p:cNvPr>
          <p:cNvSpPr/>
          <p:nvPr/>
        </p:nvSpPr>
        <p:spPr>
          <a:xfrm>
            <a:off x="8356597" y="4928800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95737F-B14C-0BA4-84C3-2FE87FB01F26}"/>
              </a:ext>
            </a:extLst>
          </p:cNvPr>
          <p:cNvSpPr/>
          <p:nvPr/>
        </p:nvSpPr>
        <p:spPr>
          <a:xfrm>
            <a:off x="7267219" y="4928801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0E91F70-CEA8-D8FA-77F1-44721CD29823}"/>
              </a:ext>
            </a:extLst>
          </p:cNvPr>
          <p:cNvSpPr/>
          <p:nvPr/>
        </p:nvSpPr>
        <p:spPr>
          <a:xfrm>
            <a:off x="7789323" y="4799176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a11.b11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8ADBAD6-A0CA-3990-7A9D-2D440D0EBE62}"/>
              </a:ext>
            </a:extLst>
          </p:cNvPr>
          <p:cNvSpPr/>
          <p:nvPr/>
        </p:nvSpPr>
        <p:spPr>
          <a:xfrm rot="5400000">
            <a:off x="8084336" y="5153040"/>
            <a:ext cx="567110" cy="349344"/>
          </a:xfrm>
          <a:prstGeom prst="rightArrow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7627431-1A9E-3ABF-9555-5C965370F266}"/>
              </a:ext>
            </a:extLst>
          </p:cNvPr>
          <p:cNvSpPr/>
          <p:nvPr/>
        </p:nvSpPr>
        <p:spPr>
          <a:xfrm>
            <a:off x="7789323" y="4042376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a21.b11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86A01060-13EA-79C0-831C-CCE3776C3491}"/>
              </a:ext>
            </a:extLst>
          </p:cNvPr>
          <p:cNvSpPr/>
          <p:nvPr/>
        </p:nvSpPr>
        <p:spPr>
          <a:xfrm rot="5400000">
            <a:off x="8072093" y="3555685"/>
            <a:ext cx="567110" cy="349344"/>
          </a:xfrm>
          <a:prstGeom prst="rightArrow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D7AAFD-E91C-F7E0-7E56-58E2C570CD74}"/>
              </a:ext>
            </a:extLst>
          </p:cNvPr>
          <p:cNvSpPr/>
          <p:nvPr/>
        </p:nvSpPr>
        <p:spPr>
          <a:xfrm>
            <a:off x="9259734" y="4042550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a11.b12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94547A3-2DFC-86E4-E63B-5D7B72FEDE9E}"/>
              </a:ext>
            </a:extLst>
          </p:cNvPr>
          <p:cNvSpPr/>
          <p:nvPr/>
        </p:nvSpPr>
        <p:spPr>
          <a:xfrm rot="5400000">
            <a:off x="9542504" y="3555859"/>
            <a:ext cx="567110" cy="349344"/>
          </a:xfrm>
          <a:prstGeom prst="rightArrow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38EE81-CC23-3A70-9E31-7D8D0815AB52}"/>
              </a:ext>
            </a:extLst>
          </p:cNvPr>
          <p:cNvSpPr/>
          <p:nvPr/>
        </p:nvSpPr>
        <p:spPr>
          <a:xfrm>
            <a:off x="7160369" y="5569546"/>
            <a:ext cx="2392456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a11.b11 +a12.b21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725E3F-7E64-8264-1D73-54FEEE41F8E9}"/>
              </a:ext>
            </a:extLst>
          </p:cNvPr>
          <p:cNvSpPr/>
          <p:nvPr/>
        </p:nvSpPr>
        <p:spPr>
          <a:xfrm>
            <a:off x="8104471" y="5444077"/>
            <a:ext cx="502353" cy="502353"/>
          </a:xfrm>
          <a:prstGeom prst="ellipse">
            <a:avLst/>
          </a:prstGeom>
          <a:solidFill>
            <a:srgbClr val="99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c11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F7016B2-82C2-34AC-3851-FE37BF4B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4A64B5F0-0E55-0F52-491D-E2FE811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032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Systolic TPU in action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53A-C19A-C3A8-2F47-E67D207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Clock the systolic array – clock 2</a:t>
            </a:r>
            <a:endParaRPr lang="en-GB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145D5-80F3-D120-E359-C66D093CA14F}"/>
              </a:ext>
            </a:extLst>
          </p:cNvPr>
          <p:cNvGrpSpPr/>
          <p:nvPr/>
        </p:nvGrpSpPr>
        <p:grpSpPr>
          <a:xfrm>
            <a:off x="1569156" y="2545639"/>
            <a:ext cx="3279422" cy="3774955"/>
            <a:chOff x="1569156" y="1772355"/>
            <a:chExt cx="3279422" cy="3774955"/>
          </a:xfrm>
        </p:grpSpPr>
        <p:pic>
          <p:nvPicPr>
            <p:cNvPr id="4" name="Picture 3" descr="39.png"/>
            <p:cNvPicPr>
              <a:picLocks noChangeAspect="1"/>
            </p:cNvPicPr>
            <p:nvPr/>
          </p:nvPicPr>
          <p:blipFill rotWithShape="1">
            <a:blip r:embed="rId2"/>
            <a:srcRect l="10102" t="-1586" r="61815" b="-2267"/>
            <a:stretch/>
          </p:blipFill>
          <p:spPr>
            <a:xfrm>
              <a:off x="1569156" y="2184400"/>
              <a:ext cx="3279422" cy="295768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39BCE-38E6-05DA-DBAF-37EACF1545C2}"/>
                </a:ext>
              </a:extLst>
            </p:cNvPr>
            <p:cNvSpPr txBox="1"/>
            <p:nvPr/>
          </p:nvSpPr>
          <p:spPr>
            <a:xfrm>
              <a:off x="1704624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F0"/>
                  </a:solidFill>
                </a:rPr>
                <a:t>Inputs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CA168-C1E7-2572-E9B0-547B67102A05}"/>
                </a:ext>
              </a:extLst>
            </p:cNvPr>
            <p:cNvSpPr txBox="1"/>
            <p:nvPr/>
          </p:nvSpPr>
          <p:spPr>
            <a:xfrm>
              <a:off x="3395132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Outputs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9B44F3-692D-9899-84ED-9A3DF94FA523}"/>
                </a:ext>
              </a:extLst>
            </p:cNvPr>
            <p:cNvSpPr txBox="1"/>
            <p:nvPr/>
          </p:nvSpPr>
          <p:spPr>
            <a:xfrm>
              <a:off x="3395132" y="177235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50"/>
                  </a:solidFill>
                </a:rPr>
                <a:t>Weights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87010-8D7D-76B5-1EAB-3C29675C6355}"/>
              </a:ext>
            </a:extLst>
          </p:cNvPr>
          <p:cNvGrpSpPr/>
          <p:nvPr/>
        </p:nvGrpSpPr>
        <p:grpSpPr>
          <a:xfrm>
            <a:off x="7823202" y="2901237"/>
            <a:ext cx="2562580" cy="2579513"/>
            <a:chOff x="6632224" y="2139244"/>
            <a:chExt cx="2562580" cy="25795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F1069B-5FF9-E9C1-1D44-B15113A422D6}"/>
                </a:ext>
              </a:extLst>
            </p:cNvPr>
            <p:cNvSpPr/>
            <p:nvPr/>
          </p:nvSpPr>
          <p:spPr>
            <a:xfrm>
              <a:off x="66322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AE31AD-D210-6864-483A-23CC5B6AF8D4}"/>
                </a:ext>
              </a:extLst>
            </p:cNvPr>
            <p:cNvSpPr/>
            <p:nvPr/>
          </p:nvSpPr>
          <p:spPr>
            <a:xfrm>
              <a:off x="81054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E23EF-E057-2696-CE26-0BAC4DEED3D8}"/>
                </a:ext>
              </a:extLst>
            </p:cNvPr>
            <p:cNvSpPr/>
            <p:nvPr/>
          </p:nvSpPr>
          <p:spPr>
            <a:xfrm>
              <a:off x="6632224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DC5FA9-8822-99AE-3C08-346F4674C09A}"/>
                </a:ext>
              </a:extLst>
            </p:cNvPr>
            <p:cNvSpPr/>
            <p:nvPr/>
          </p:nvSpPr>
          <p:spPr>
            <a:xfrm>
              <a:off x="8105426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E3D0EC4-0673-B4A1-F5AF-2C831478C1A6}"/>
              </a:ext>
            </a:extLst>
          </p:cNvPr>
          <p:cNvSpPr/>
          <p:nvPr/>
        </p:nvSpPr>
        <p:spPr>
          <a:xfrm>
            <a:off x="78655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4983F-8F5E-6F81-E06C-D17C67896E10}"/>
              </a:ext>
            </a:extLst>
          </p:cNvPr>
          <p:cNvSpPr/>
          <p:nvPr/>
        </p:nvSpPr>
        <p:spPr>
          <a:xfrm>
            <a:off x="93387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AD2685-A84B-632F-BA99-BEB23611998B}"/>
              </a:ext>
            </a:extLst>
          </p:cNvPr>
          <p:cNvSpPr/>
          <p:nvPr/>
        </p:nvSpPr>
        <p:spPr>
          <a:xfrm>
            <a:off x="7865538" y="443652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9EC58-E143-A6C8-5B41-3ED774E39081}"/>
              </a:ext>
            </a:extLst>
          </p:cNvPr>
          <p:cNvSpPr/>
          <p:nvPr/>
        </p:nvSpPr>
        <p:spPr>
          <a:xfrm>
            <a:off x="9338738" y="443370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C95521-DB5D-F501-3658-92BF313F66C1}"/>
              </a:ext>
            </a:extLst>
          </p:cNvPr>
          <p:cNvSpPr/>
          <p:nvPr/>
        </p:nvSpPr>
        <p:spPr>
          <a:xfrm>
            <a:off x="9822747" y="3443982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2C3A87-89F4-FC94-E3B3-94D0D5349D96}"/>
              </a:ext>
            </a:extLst>
          </p:cNvPr>
          <p:cNvSpPr/>
          <p:nvPr/>
        </p:nvSpPr>
        <p:spPr>
          <a:xfrm>
            <a:off x="9822747" y="4925806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95737F-B14C-0BA4-84C3-2FE87FB01F26}"/>
              </a:ext>
            </a:extLst>
          </p:cNvPr>
          <p:cNvSpPr/>
          <p:nvPr/>
        </p:nvSpPr>
        <p:spPr>
          <a:xfrm>
            <a:off x="8354100" y="4929995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7627431-1A9E-3ABF-9555-5C965370F266}"/>
              </a:ext>
            </a:extLst>
          </p:cNvPr>
          <p:cNvSpPr/>
          <p:nvPr/>
        </p:nvSpPr>
        <p:spPr>
          <a:xfrm>
            <a:off x="7789323" y="4799026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a21.b11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D7AAFD-E91C-F7E0-7E56-58E2C570CD74}"/>
              </a:ext>
            </a:extLst>
          </p:cNvPr>
          <p:cNvSpPr/>
          <p:nvPr/>
        </p:nvSpPr>
        <p:spPr>
          <a:xfrm>
            <a:off x="9259734" y="4799200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a11.b12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DAF969-7BA3-FA02-12AD-EA612EA71277}"/>
              </a:ext>
            </a:extLst>
          </p:cNvPr>
          <p:cNvSpPr/>
          <p:nvPr/>
        </p:nvSpPr>
        <p:spPr>
          <a:xfrm>
            <a:off x="10941441" y="3460037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901075D7-3996-17B3-DF25-F8FCBF38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380EE6E-41FD-8006-8188-0A2E83BF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421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Systolic TPU in action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53A-C19A-C3A8-2F47-E67D207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Clock the systolic array – clock 2</a:t>
            </a:r>
            <a:endParaRPr lang="en-GB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145D5-80F3-D120-E359-C66D093CA14F}"/>
              </a:ext>
            </a:extLst>
          </p:cNvPr>
          <p:cNvGrpSpPr/>
          <p:nvPr/>
        </p:nvGrpSpPr>
        <p:grpSpPr>
          <a:xfrm>
            <a:off x="1569156" y="2545639"/>
            <a:ext cx="3279422" cy="3774955"/>
            <a:chOff x="1569156" y="1772355"/>
            <a:chExt cx="3279422" cy="3774955"/>
          </a:xfrm>
        </p:grpSpPr>
        <p:pic>
          <p:nvPicPr>
            <p:cNvPr id="4" name="Picture 3" descr="39.png"/>
            <p:cNvPicPr>
              <a:picLocks noChangeAspect="1"/>
            </p:cNvPicPr>
            <p:nvPr/>
          </p:nvPicPr>
          <p:blipFill rotWithShape="1">
            <a:blip r:embed="rId2"/>
            <a:srcRect l="10102" t="-1586" r="61815" b="-2267"/>
            <a:stretch/>
          </p:blipFill>
          <p:spPr>
            <a:xfrm>
              <a:off x="1569156" y="2184400"/>
              <a:ext cx="3279422" cy="295768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39BCE-38E6-05DA-DBAF-37EACF1545C2}"/>
                </a:ext>
              </a:extLst>
            </p:cNvPr>
            <p:cNvSpPr txBox="1"/>
            <p:nvPr/>
          </p:nvSpPr>
          <p:spPr>
            <a:xfrm>
              <a:off x="1704624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F0"/>
                  </a:solidFill>
                </a:rPr>
                <a:t>Inputs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CA168-C1E7-2572-E9B0-547B67102A05}"/>
                </a:ext>
              </a:extLst>
            </p:cNvPr>
            <p:cNvSpPr txBox="1"/>
            <p:nvPr/>
          </p:nvSpPr>
          <p:spPr>
            <a:xfrm>
              <a:off x="3395132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Outputs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9B44F3-692D-9899-84ED-9A3DF94FA523}"/>
                </a:ext>
              </a:extLst>
            </p:cNvPr>
            <p:cNvSpPr txBox="1"/>
            <p:nvPr/>
          </p:nvSpPr>
          <p:spPr>
            <a:xfrm>
              <a:off x="3395132" y="177235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50"/>
                  </a:solidFill>
                </a:rPr>
                <a:t>Weights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87010-8D7D-76B5-1EAB-3C29675C6355}"/>
              </a:ext>
            </a:extLst>
          </p:cNvPr>
          <p:cNvGrpSpPr/>
          <p:nvPr/>
        </p:nvGrpSpPr>
        <p:grpSpPr>
          <a:xfrm>
            <a:off x="7823202" y="2901237"/>
            <a:ext cx="2562580" cy="2579513"/>
            <a:chOff x="6632224" y="2139244"/>
            <a:chExt cx="2562580" cy="25795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F1069B-5FF9-E9C1-1D44-B15113A422D6}"/>
                </a:ext>
              </a:extLst>
            </p:cNvPr>
            <p:cNvSpPr/>
            <p:nvPr/>
          </p:nvSpPr>
          <p:spPr>
            <a:xfrm>
              <a:off x="66322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AE31AD-D210-6864-483A-23CC5B6AF8D4}"/>
                </a:ext>
              </a:extLst>
            </p:cNvPr>
            <p:cNvSpPr/>
            <p:nvPr/>
          </p:nvSpPr>
          <p:spPr>
            <a:xfrm>
              <a:off x="81054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E23EF-E057-2696-CE26-0BAC4DEED3D8}"/>
                </a:ext>
              </a:extLst>
            </p:cNvPr>
            <p:cNvSpPr/>
            <p:nvPr/>
          </p:nvSpPr>
          <p:spPr>
            <a:xfrm>
              <a:off x="6632224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DC5FA9-8822-99AE-3C08-346F4674C09A}"/>
                </a:ext>
              </a:extLst>
            </p:cNvPr>
            <p:cNvSpPr/>
            <p:nvPr/>
          </p:nvSpPr>
          <p:spPr>
            <a:xfrm>
              <a:off x="8105426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E3D0EC4-0673-B4A1-F5AF-2C831478C1A6}"/>
              </a:ext>
            </a:extLst>
          </p:cNvPr>
          <p:cNvSpPr/>
          <p:nvPr/>
        </p:nvSpPr>
        <p:spPr>
          <a:xfrm>
            <a:off x="78655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4983F-8F5E-6F81-E06C-D17C67896E10}"/>
              </a:ext>
            </a:extLst>
          </p:cNvPr>
          <p:cNvSpPr/>
          <p:nvPr/>
        </p:nvSpPr>
        <p:spPr>
          <a:xfrm>
            <a:off x="93387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AD2685-A84B-632F-BA99-BEB23611998B}"/>
              </a:ext>
            </a:extLst>
          </p:cNvPr>
          <p:cNvSpPr/>
          <p:nvPr/>
        </p:nvSpPr>
        <p:spPr>
          <a:xfrm>
            <a:off x="7865538" y="443652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9EC58-E143-A6C8-5B41-3ED774E39081}"/>
              </a:ext>
            </a:extLst>
          </p:cNvPr>
          <p:cNvSpPr/>
          <p:nvPr/>
        </p:nvSpPr>
        <p:spPr>
          <a:xfrm>
            <a:off x="9338738" y="443370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C95521-DB5D-F501-3658-92BF313F66C1}"/>
              </a:ext>
            </a:extLst>
          </p:cNvPr>
          <p:cNvSpPr/>
          <p:nvPr/>
        </p:nvSpPr>
        <p:spPr>
          <a:xfrm>
            <a:off x="9822747" y="3443982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2C3A87-89F4-FC94-E3B3-94D0D5349D96}"/>
              </a:ext>
            </a:extLst>
          </p:cNvPr>
          <p:cNvSpPr/>
          <p:nvPr/>
        </p:nvSpPr>
        <p:spPr>
          <a:xfrm>
            <a:off x="9822747" y="4925806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95737F-B14C-0BA4-84C3-2FE87FB01F26}"/>
              </a:ext>
            </a:extLst>
          </p:cNvPr>
          <p:cNvSpPr/>
          <p:nvPr/>
        </p:nvSpPr>
        <p:spPr>
          <a:xfrm>
            <a:off x="8354100" y="4929995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7627431-1A9E-3ABF-9555-5C965370F266}"/>
              </a:ext>
            </a:extLst>
          </p:cNvPr>
          <p:cNvSpPr/>
          <p:nvPr/>
        </p:nvSpPr>
        <p:spPr>
          <a:xfrm>
            <a:off x="7789323" y="4799026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a21.b11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D7AAFD-E91C-F7E0-7E56-58E2C570CD74}"/>
              </a:ext>
            </a:extLst>
          </p:cNvPr>
          <p:cNvSpPr/>
          <p:nvPr/>
        </p:nvSpPr>
        <p:spPr>
          <a:xfrm>
            <a:off x="9259734" y="4799200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a11.b12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C96B2D-E5E9-4CEE-4019-A5904BD98C75}"/>
              </a:ext>
            </a:extLst>
          </p:cNvPr>
          <p:cNvSpPr/>
          <p:nvPr/>
        </p:nvSpPr>
        <p:spPr>
          <a:xfrm>
            <a:off x="6789136" y="5585724"/>
            <a:ext cx="2392456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a21.b11 +a22.b21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7E20A80-5AED-6673-5C0B-18ACA1BFC3DE}"/>
              </a:ext>
            </a:extLst>
          </p:cNvPr>
          <p:cNvSpPr/>
          <p:nvPr/>
        </p:nvSpPr>
        <p:spPr>
          <a:xfrm rot="5400000">
            <a:off x="8084336" y="5153040"/>
            <a:ext cx="567110" cy="349344"/>
          </a:xfrm>
          <a:prstGeom prst="rightArrow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A13616D-70E5-D323-EC18-9A7A7DA63901}"/>
              </a:ext>
            </a:extLst>
          </p:cNvPr>
          <p:cNvSpPr/>
          <p:nvPr/>
        </p:nvSpPr>
        <p:spPr>
          <a:xfrm>
            <a:off x="9259734" y="4042550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a21.b12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60236DF-DA12-386A-7D87-E23954C76206}"/>
              </a:ext>
            </a:extLst>
          </p:cNvPr>
          <p:cNvSpPr/>
          <p:nvPr/>
        </p:nvSpPr>
        <p:spPr>
          <a:xfrm rot="5400000">
            <a:off x="9542504" y="3555859"/>
            <a:ext cx="567110" cy="349344"/>
          </a:xfrm>
          <a:prstGeom prst="rightArrow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1C4DCA0-1E64-C20F-B706-8BE03E99AD9E}"/>
              </a:ext>
            </a:extLst>
          </p:cNvPr>
          <p:cNvSpPr/>
          <p:nvPr/>
        </p:nvSpPr>
        <p:spPr>
          <a:xfrm>
            <a:off x="10941441" y="3460037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1554297-4A67-6F5E-F598-178FB470859B}"/>
              </a:ext>
            </a:extLst>
          </p:cNvPr>
          <p:cNvSpPr/>
          <p:nvPr/>
        </p:nvSpPr>
        <p:spPr>
          <a:xfrm>
            <a:off x="9220641" y="5582508"/>
            <a:ext cx="2392456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a11.b12 +a12.b22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19FB7FA3-C994-4E46-F260-C4BDF410A62E}"/>
              </a:ext>
            </a:extLst>
          </p:cNvPr>
          <p:cNvSpPr/>
          <p:nvPr/>
        </p:nvSpPr>
        <p:spPr>
          <a:xfrm rot="5400000">
            <a:off x="9574076" y="5169043"/>
            <a:ext cx="567110" cy="349344"/>
          </a:xfrm>
          <a:prstGeom prst="rightArrow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DF042E50-F08B-70CC-FBBC-015F3048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27CF1FB-C94F-4FDB-EF60-7DEFFB9A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617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Systolic TPU in action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53A-C19A-C3A8-2F47-E67D207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Clock the systolic array – clock 2</a:t>
            </a:r>
            <a:endParaRPr lang="en-GB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145D5-80F3-D120-E359-C66D093CA14F}"/>
              </a:ext>
            </a:extLst>
          </p:cNvPr>
          <p:cNvGrpSpPr/>
          <p:nvPr/>
        </p:nvGrpSpPr>
        <p:grpSpPr>
          <a:xfrm>
            <a:off x="1569156" y="2545639"/>
            <a:ext cx="3279422" cy="3774955"/>
            <a:chOff x="1569156" y="1772355"/>
            <a:chExt cx="3279422" cy="3774955"/>
          </a:xfrm>
        </p:grpSpPr>
        <p:pic>
          <p:nvPicPr>
            <p:cNvPr id="4" name="Picture 3" descr="39.png"/>
            <p:cNvPicPr>
              <a:picLocks noChangeAspect="1"/>
            </p:cNvPicPr>
            <p:nvPr/>
          </p:nvPicPr>
          <p:blipFill rotWithShape="1">
            <a:blip r:embed="rId2"/>
            <a:srcRect l="10102" t="-1586" r="61815" b="-2267"/>
            <a:stretch/>
          </p:blipFill>
          <p:spPr>
            <a:xfrm>
              <a:off x="1569156" y="2184400"/>
              <a:ext cx="3279422" cy="295768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39BCE-38E6-05DA-DBAF-37EACF1545C2}"/>
                </a:ext>
              </a:extLst>
            </p:cNvPr>
            <p:cNvSpPr txBox="1"/>
            <p:nvPr/>
          </p:nvSpPr>
          <p:spPr>
            <a:xfrm>
              <a:off x="1704624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F0"/>
                  </a:solidFill>
                </a:rPr>
                <a:t>Inputs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CA168-C1E7-2572-E9B0-547B67102A05}"/>
                </a:ext>
              </a:extLst>
            </p:cNvPr>
            <p:cNvSpPr txBox="1"/>
            <p:nvPr/>
          </p:nvSpPr>
          <p:spPr>
            <a:xfrm>
              <a:off x="3395132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Outputs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9B44F3-692D-9899-84ED-9A3DF94FA523}"/>
                </a:ext>
              </a:extLst>
            </p:cNvPr>
            <p:cNvSpPr txBox="1"/>
            <p:nvPr/>
          </p:nvSpPr>
          <p:spPr>
            <a:xfrm>
              <a:off x="3395132" y="177235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50"/>
                  </a:solidFill>
                </a:rPr>
                <a:t>Weights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87010-8D7D-76B5-1EAB-3C29675C6355}"/>
              </a:ext>
            </a:extLst>
          </p:cNvPr>
          <p:cNvGrpSpPr/>
          <p:nvPr/>
        </p:nvGrpSpPr>
        <p:grpSpPr>
          <a:xfrm>
            <a:off x="7823202" y="2901237"/>
            <a:ext cx="2562580" cy="2579513"/>
            <a:chOff x="6632224" y="2139244"/>
            <a:chExt cx="2562580" cy="25795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F1069B-5FF9-E9C1-1D44-B15113A422D6}"/>
                </a:ext>
              </a:extLst>
            </p:cNvPr>
            <p:cNvSpPr/>
            <p:nvPr/>
          </p:nvSpPr>
          <p:spPr>
            <a:xfrm>
              <a:off x="66322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AE31AD-D210-6864-483A-23CC5B6AF8D4}"/>
                </a:ext>
              </a:extLst>
            </p:cNvPr>
            <p:cNvSpPr/>
            <p:nvPr/>
          </p:nvSpPr>
          <p:spPr>
            <a:xfrm>
              <a:off x="81054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E23EF-E057-2696-CE26-0BAC4DEED3D8}"/>
                </a:ext>
              </a:extLst>
            </p:cNvPr>
            <p:cNvSpPr/>
            <p:nvPr/>
          </p:nvSpPr>
          <p:spPr>
            <a:xfrm>
              <a:off x="6632224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DC5FA9-8822-99AE-3C08-346F4674C09A}"/>
                </a:ext>
              </a:extLst>
            </p:cNvPr>
            <p:cNvSpPr/>
            <p:nvPr/>
          </p:nvSpPr>
          <p:spPr>
            <a:xfrm>
              <a:off x="8105426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E3D0EC4-0673-B4A1-F5AF-2C831478C1A6}"/>
              </a:ext>
            </a:extLst>
          </p:cNvPr>
          <p:cNvSpPr/>
          <p:nvPr/>
        </p:nvSpPr>
        <p:spPr>
          <a:xfrm>
            <a:off x="78655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4983F-8F5E-6F81-E06C-D17C67896E10}"/>
              </a:ext>
            </a:extLst>
          </p:cNvPr>
          <p:cNvSpPr/>
          <p:nvPr/>
        </p:nvSpPr>
        <p:spPr>
          <a:xfrm>
            <a:off x="93387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AD2685-A84B-632F-BA99-BEB23611998B}"/>
              </a:ext>
            </a:extLst>
          </p:cNvPr>
          <p:cNvSpPr/>
          <p:nvPr/>
        </p:nvSpPr>
        <p:spPr>
          <a:xfrm>
            <a:off x="7865538" y="443652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9EC58-E143-A6C8-5B41-3ED774E39081}"/>
              </a:ext>
            </a:extLst>
          </p:cNvPr>
          <p:cNvSpPr/>
          <p:nvPr/>
        </p:nvSpPr>
        <p:spPr>
          <a:xfrm>
            <a:off x="9338738" y="443370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C95521-DB5D-F501-3658-92BF313F66C1}"/>
              </a:ext>
            </a:extLst>
          </p:cNvPr>
          <p:cNvSpPr/>
          <p:nvPr/>
        </p:nvSpPr>
        <p:spPr>
          <a:xfrm>
            <a:off x="9822747" y="3443982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2C3A87-89F4-FC94-E3B3-94D0D5349D96}"/>
              </a:ext>
            </a:extLst>
          </p:cNvPr>
          <p:cNvSpPr/>
          <p:nvPr/>
        </p:nvSpPr>
        <p:spPr>
          <a:xfrm>
            <a:off x="9822747" y="4925806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95737F-B14C-0BA4-84C3-2FE87FB01F26}"/>
              </a:ext>
            </a:extLst>
          </p:cNvPr>
          <p:cNvSpPr/>
          <p:nvPr/>
        </p:nvSpPr>
        <p:spPr>
          <a:xfrm>
            <a:off x="8354100" y="4929995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7627431-1A9E-3ABF-9555-5C965370F266}"/>
              </a:ext>
            </a:extLst>
          </p:cNvPr>
          <p:cNvSpPr/>
          <p:nvPr/>
        </p:nvSpPr>
        <p:spPr>
          <a:xfrm>
            <a:off x="7789323" y="4799026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a21.b11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D7AAFD-E91C-F7E0-7E56-58E2C570CD74}"/>
              </a:ext>
            </a:extLst>
          </p:cNvPr>
          <p:cNvSpPr/>
          <p:nvPr/>
        </p:nvSpPr>
        <p:spPr>
          <a:xfrm>
            <a:off x="9259734" y="4799200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a11.b12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C96B2D-E5E9-4CEE-4019-A5904BD98C75}"/>
              </a:ext>
            </a:extLst>
          </p:cNvPr>
          <p:cNvSpPr/>
          <p:nvPr/>
        </p:nvSpPr>
        <p:spPr>
          <a:xfrm>
            <a:off x="6789136" y="5585724"/>
            <a:ext cx="2392456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a21.b11 +a22.b21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7E20A80-5AED-6673-5C0B-18ACA1BFC3DE}"/>
              </a:ext>
            </a:extLst>
          </p:cNvPr>
          <p:cNvSpPr/>
          <p:nvPr/>
        </p:nvSpPr>
        <p:spPr>
          <a:xfrm rot="5400000">
            <a:off x="8084336" y="5153040"/>
            <a:ext cx="567110" cy="349344"/>
          </a:xfrm>
          <a:prstGeom prst="rightArrow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A13616D-70E5-D323-EC18-9A7A7DA63901}"/>
              </a:ext>
            </a:extLst>
          </p:cNvPr>
          <p:cNvSpPr/>
          <p:nvPr/>
        </p:nvSpPr>
        <p:spPr>
          <a:xfrm>
            <a:off x="9259734" y="4042550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a21.b12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60236DF-DA12-386A-7D87-E23954C76206}"/>
              </a:ext>
            </a:extLst>
          </p:cNvPr>
          <p:cNvSpPr/>
          <p:nvPr/>
        </p:nvSpPr>
        <p:spPr>
          <a:xfrm rot="5400000">
            <a:off x="9542504" y="3555859"/>
            <a:ext cx="567110" cy="349344"/>
          </a:xfrm>
          <a:prstGeom prst="rightArrow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1C4DCA0-1E64-C20F-B706-8BE03E99AD9E}"/>
              </a:ext>
            </a:extLst>
          </p:cNvPr>
          <p:cNvSpPr/>
          <p:nvPr/>
        </p:nvSpPr>
        <p:spPr>
          <a:xfrm>
            <a:off x="10941441" y="3460037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1554297-4A67-6F5E-F598-178FB470859B}"/>
              </a:ext>
            </a:extLst>
          </p:cNvPr>
          <p:cNvSpPr/>
          <p:nvPr/>
        </p:nvSpPr>
        <p:spPr>
          <a:xfrm>
            <a:off x="9220641" y="5582508"/>
            <a:ext cx="2392456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a11.b12 +a12.b22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19FB7FA3-C994-4E46-F260-C4BDF410A62E}"/>
              </a:ext>
            </a:extLst>
          </p:cNvPr>
          <p:cNvSpPr/>
          <p:nvPr/>
        </p:nvSpPr>
        <p:spPr>
          <a:xfrm rot="5400000">
            <a:off x="9574076" y="5169043"/>
            <a:ext cx="567110" cy="349344"/>
          </a:xfrm>
          <a:prstGeom prst="rightArrow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ECCF26-7DAB-5532-B155-16BEF0F3F409}"/>
              </a:ext>
            </a:extLst>
          </p:cNvPr>
          <p:cNvSpPr/>
          <p:nvPr/>
        </p:nvSpPr>
        <p:spPr>
          <a:xfrm>
            <a:off x="8104471" y="5444077"/>
            <a:ext cx="502353" cy="502353"/>
          </a:xfrm>
          <a:prstGeom prst="ellipse">
            <a:avLst/>
          </a:prstGeom>
          <a:solidFill>
            <a:srgbClr val="99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c21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F559000-04BF-0A8E-1F27-B1C972B8D7D2}"/>
              </a:ext>
            </a:extLst>
          </p:cNvPr>
          <p:cNvSpPr/>
          <p:nvPr/>
        </p:nvSpPr>
        <p:spPr>
          <a:xfrm>
            <a:off x="9606454" y="5455637"/>
            <a:ext cx="502353" cy="502353"/>
          </a:xfrm>
          <a:prstGeom prst="ellipse">
            <a:avLst/>
          </a:prstGeom>
          <a:solidFill>
            <a:srgbClr val="99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c12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009D1F5-A40D-CE2D-9F1D-87736428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B2FD475-217F-C0A8-00A3-079B68E2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71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Systolic TPU in action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53A-C19A-C3A8-2F47-E67D207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Clock the systolic array – clock 3</a:t>
            </a:r>
            <a:endParaRPr lang="en-GB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145D5-80F3-D120-E359-C66D093CA14F}"/>
              </a:ext>
            </a:extLst>
          </p:cNvPr>
          <p:cNvGrpSpPr/>
          <p:nvPr/>
        </p:nvGrpSpPr>
        <p:grpSpPr>
          <a:xfrm>
            <a:off x="1569156" y="2545639"/>
            <a:ext cx="3279422" cy="3774955"/>
            <a:chOff x="1569156" y="1772355"/>
            <a:chExt cx="3279422" cy="3774955"/>
          </a:xfrm>
        </p:grpSpPr>
        <p:pic>
          <p:nvPicPr>
            <p:cNvPr id="4" name="Picture 3" descr="39.png"/>
            <p:cNvPicPr>
              <a:picLocks noChangeAspect="1"/>
            </p:cNvPicPr>
            <p:nvPr/>
          </p:nvPicPr>
          <p:blipFill rotWithShape="1">
            <a:blip r:embed="rId2"/>
            <a:srcRect l="10102" t="-1586" r="61815" b="-2267"/>
            <a:stretch/>
          </p:blipFill>
          <p:spPr>
            <a:xfrm>
              <a:off x="1569156" y="2184400"/>
              <a:ext cx="3279422" cy="295768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39BCE-38E6-05DA-DBAF-37EACF1545C2}"/>
                </a:ext>
              </a:extLst>
            </p:cNvPr>
            <p:cNvSpPr txBox="1"/>
            <p:nvPr/>
          </p:nvSpPr>
          <p:spPr>
            <a:xfrm>
              <a:off x="1704624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F0"/>
                  </a:solidFill>
                </a:rPr>
                <a:t>Inputs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CA168-C1E7-2572-E9B0-547B67102A05}"/>
                </a:ext>
              </a:extLst>
            </p:cNvPr>
            <p:cNvSpPr txBox="1"/>
            <p:nvPr/>
          </p:nvSpPr>
          <p:spPr>
            <a:xfrm>
              <a:off x="3395132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Outputs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9B44F3-692D-9899-84ED-9A3DF94FA523}"/>
                </a:ext>
              </a:extLst>
            </p:cNvPr>
            <p:cNvSpPr txBox="1"/>
            <p:nvPr/>
          </p:nvSpPr>
          <p:spPr>
            <a:xfrm>
              <a:off x="3395132" y="177235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50"/>
                  </a:solidFill>
                </a:rPr>
                <a:t>Weights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87010-8D7D-76B5-1EAB-3C29675C6355}"/>
              </a:ext>
            </a:extLst>
          </p:cNvPr>
          <p:cNvGrpSpPr/>
          <p:nvPr/>
        </p:nvGrpSpPr>
        <p:grpSpPr>
          <a:xfrm>
            <a:off x="7823202" y="2901237"/>
            <a:ext cx="2562580" cy="2579513"/>
            <a:chOff x="6632224" y="2139244"/>
            <a:chExt cx="2562580" cy="25795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F1069B-5FF9-E9C1-1D44-B15113A422D6}"/>
                </a:ext>
              </a:extLst>
            </p:cNvPr>
            <p:cNvSpPr/>
            <p:nvPr/>
          </p:nvSpPr>
          <p:spPr>
            <a:xfrm>
              <a:off x="66322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AE31AD-D210-6864-483A-23CC5B6AF8D4}"/>
                </a:ext>
              </a:extLst>
            </p:cNvPr>
            <p:cNvSpPr/>
            <p:nvPr/>
          </p:nvSpPr>
          <p:spPr>
            <a:xfrm>
              <a:off x="81054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E23EF-E057-2696-CE26-0BAC4DEED3D8}"/>
                </a:ext>
              </a:extLst>
            </p:cNvPr>
            <p:cNvSpPr/>
            <p:nvPr/>
          </p:nvSpPr>
          <p:spPr>
            <a:xfrm>
              <a:off x="6632224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DC5FA9-8822-99AE-3C08-346F4674C09A}"/>
                </a:ext>
              </a:extLst>
            </p:cNvPr>
            <p:cNvSpPr/>
            <p:nvPr/>
          </p:nvSpPr>
          <p:spPr>
            <a:xfrm>
              <a:off x="8105426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E3D0EC4-0673-B4A1-F5AF-2C831478C1A6}"/>
              </a:ext>
            </a:extLst>
          </p:cNvPr>
          <p:cNvSpPr/>
          <p:nvPr/>
        </p:nvSpPr>
        <p:spPr>
          <a:xfrm>
            <a:off x="78655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4983F-8F5E-6F81-E06C-D17C67896E10}"/>
              </a:ext>
            </a:extLst>
          </p:cNvPr>
          <p:cNvSpPr/>
          <p:nvPr/>
        </p:nvSpPr>
        <p:spPr>
          <a:xfrm>
            <a:off x="93387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AD2685-A84B-632F-BA99-BEB23611998B}"/>
              </a:ext>
            </a:extLst>
          </p:cNvPr>
          <p:cNvSpPr/>
          <p:nvPr/>
        </p:nvSpPr>
        <p:spPr>
          <a:xfrm>
            <a:off x="7865538" y="443652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9EC58-E143-A6C8-5B41-3ED774E39081}"/>
              </a:ext>
            </a:extLst>
          </p:cNvPr>
          <p:cNvSpPr/>
          <p:nvPr/>
        </p:nvSpPr>
        <p:spPr>
          <a:xfrm>
            <a:off x="9338738" y="443370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C95521-DB5D-F501-3658-92BF313F66C1}"/>
              </a:ext>
            </a:extLst>
          </p:cNvPr>
          <p:cNvSpPr/>
          <p:nvPr/>
        </p:nvSpPr>
        <p:spPr>
          <a:xfrm>
            <a:off x="11293144" y="3439793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2C3A87-89F4-FC94-E3B3-94D0D5349D96}"/>
              </a:ext>
            </a:extLst>
          </p:cNvPr>
          <p:cNvSpPr/>
          <p:nvPr/>
        </p:nvSpPr>
        <p:spPr>
          <a:xfrm>
            <a:off x="11293144" y="4921617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95737F-B14C-0BA4-84C3-2FE87FB01F26}"/>
              </a:ext>
            </a:extLst>
          </p:cNvPr>
          <p:cNvSpPr/>
          <p:nvPr/>
        </p:nvSpPr>
        <p:spPr>
          <a:xfrm>
            <a:off x="9824497" y="4925806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D7AAFD-E91C-F7E0-7E56-58E2C570CD74}"/>
              </a:ext>
            </a:extLst>
          </p:cNvPr>
          <p:cNvSpPr/>
          <p:nvPr/>
        </p:nvSpPr>
        <p:spPr>
          <a:xfrm>
            <a:off x="9259734" y="4799200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a21.b12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0F596CC-8529-5D49-57F3-C098E722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D51610F-6372-6DD5-6996-85950AF9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006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Systolic TPU in action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53A-C19A-C3A8-2F47-E67D207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Clock the systolic array – clock 3</a:t>
            </a:r>
            <a:endParaRPr lang="en-GB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145D5-80F3-D120-E359-C66D093CA14F}"/>
              </a:ext>
            </a:extLst>
          </p:cNvPr>
          <p:cNvGrpSpPr/>
          <p:nvPr/>
        </p:nvGrpSpPr>
        <p:grpSpPr>
          <a:xfrm>
            <a:off x="1569156" y="2545639"/>
            <a:ext cx="3279422" cy="3774955"/>
            <a:chOff x="1569156" y="1772355"/>
            <a:chExt cx="3279422" cy="3774955"/>
          </a:xfrm>
        </p:grpSpPr>
        <p:pic>
          <p:nvPicPr>
            <p:cNvPr id="4" name="Picture 3" descr="39.png"/>
            <p:cNvPicPr>
              <a:picLocks noChangeAspect="1"/>
            </p:cNvPicPr>
            <p:nvPr/>
          </p:nvPicPr>
          <p:blipFill rotWithShape="1">
            <a:blip r:embed="rId2"/>
            <a:srcRect l="10102" t="-1586" r="61815" b="-2267"/>
            <a:stretch/>
          </p:blipFill>
          <p:spPr>
            <a:xfrm>
              <a:off x="1569156" y="2184400"/>
              <a:ext cx="3279422" cy="295768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39BCE-38E6-05DA-DBAF-37EACF1545C2}"/>
                </a:ext>
              </a:extLst>
            </p:cNvPr>
            <p:cNvSpPr txBox="1"/>
            <p:nvPr/>
          </p:nvSpPr>
          <p:spPr>
            <a:xfrm>
              <a:off x="1704624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F0"/>
                  </a:solidFill>
                </a:rPr>
                <a:t>Inputs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CA168-C1E7-2572-E9B0-547B67102A05}"/>
                </a:ext>
              </a:extLst>
            </p:cNvPr>
            <p:cNvSpPr txBox="1"/>
            <p:nvPr/>
          </p:nvSpPr>
          <p:spPr>
            <a:xfrm>
              <a:off x="3395132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Outputs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9B44F3-692D-9899-84ED-9A3DF94FA523}"/>
                </a:ext>
              </a:extLst>
            </p:cNvPr>
            <p:cNvSpPr txBox="1"/>
            <p:nvPr/>
          </p:nvSpPr>
          <p:spPr>
            <a:xfrm>
              <a:off x="3395132" y="177235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50"/>
                  </a:solidFill>
                </a:rPr>
                <a:t>Weights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87010-8D7D-76B5-1EAB-3C29675C6355}"/>
              </a:ext>
            </a:extLst>
          </p:cNvPr>
          <p:cNvGrpSpPr/>
          <p:nvPr/>
        </p:nvGrpSpPr>
        <p:grpSpPr>
          <a:xfrm>
            <a:off x="7823202" y="2901237"/>
            <a:ext cx="2562580" cy="2579513"/>
            <a:chOff x="6632224" y="2139244"/>
            <a:chExt cx="2562580" cy="25795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F1069B-5FF9-E9C1-1D44-B15113A422D6}"/>
                </a:ext>
              </a:extLst>
            </p:cNvPr>
            <p:cNvSpPr/>
            <p:nvPr/>
          </p:nvSpPr>
          <p:spPr>
            <a:xfrm>
              <a:off x="66322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AE31AD-D210-6864-483A-23CC5B6AF8D4}"/>
                </a:ext>
              </a:extLst>
            </p:cNvPr>
            <p:cNvSpPr/>
            <p:nvPr/>
          </p:nvSpPr>
          <p:spPr>
            <a:xfrm>
              <a:off x="81054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E23EF-E057-2696-CE26-0BAC4DEED3D8}"/>
                </a:ext>
              </a:extLst>
            </p:cNvPr>
            <p:cNvSpPr/>
            <p:nvPr/>
          </p:nvSpPr>
          <p:spPr>
            <a:xfrm>
              <a:off x="6632224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DC5FA9-8822-99AE-3C08-346F4674C09A}"/>
                </a:ext>
              </a:extLst>
            </p:cNvPr>
            <p:cNvSpPr/>
            <p:nvPr/>
          </p:nvSpPr>
          <p:spPr>
            <a:xfrm>
              <a:off x="8105426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E3D0EC4-0673-B4A1-F5AF-2C831478C1A6}"/>
              </a:ext>
            </a:extLst>
          </p:cNvPr>
          <p:cNvSpPr/>
          <p:nvPr/>
        </p:nvSpPr>
        <p:spPr>
          <a:xfrm>
            <a:off x="78655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4983F-8F5E-6F81-E06C-D17C67896E10}"/>
              </a:ext>
            </a:extLst>
          </p:cNvPr>
          <p:cNvSpPr/>
          <p:nvPr/>
        </p:nvSpPr>
        <p:spPr>
          <a:xfrm>
            <a:off x="93387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AD2685-A84B-632F-BA99-BEB23611998B}"/>
              </a:ext>
            </a:extLst>
          </p:cNvPr>
          <p:cNvSpPr/>
          <p:nvPr/>
        </p:nvSpPr>
        <p:spPr>
          <a:xfrm>
            <a:off x="7865538" y="443652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9EC58-E143-A6C8-5B41-3ED774E39081}"/>
              </a:ext>
            </a:extLst>
          </p:cNvPr>
          <p:cNvSpPr/>
          <p:nvPr/>
        </p:nvSpPr>
        <p:spPr>
          <a:xfrm>
            <a:off x="9338738" y="443370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C95521-DB5D-F501-3658-92BF313F66C1}"/>
              </a:ext>
            </a:extLst>
          </p:cNvPr>
          <p:cNvSpPr/>
          <p:nvPr/>
        </p:nvSpPr>
        <p:spPr>
          <a:xfrm>
            <a:off x="11293144" y="3439793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2C3A87-89F4-FC94-E3B3-94D0D5349D96}"/>
              </a:ext>
            </a:extLst>
          </p:cNvPr>
          <p:cNvSpPr/>
          <p:nvPr/>
        </p:nvSpPr>
        <p:spPr>
          <a:xfrm>
            <a:off x="11293144" y="4921617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95737F-B14C-0BA4-84C3-2FE87FB01F26}"/>
              </a:ext>
            </a:extLst>
          </p:cNvPr>
          <p:cNvSpPr/>
          <p:nvPr/>
        </p:nvSpPr>
        <p:spPr>
          <a:xfrm>
            <a:off x="9824497" y="4925806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D7AAFD-E91C-F7E0-7E56-58E2C570CD74}"/>
              </a:ext>
            </a:extLst>
          </p:cNvPr>
          <p:cNvSpPr/>
          <p:nvPr/>
        </p:nvSpPr>
        <p:spPr>
          <a:xfrm>
            <a:off x="9259734" y="4799200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a21.b12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928414-E4F9-EC3F-80FB-E93EABE6718C}"/>
              </a:ext>
            </a:extLst>
          </p:cNvPr>
          <p:cNvSpPr/>
          <p:nvPr/>
        </p:nvSpPr>
        <p:spPr>
          <a:xfrm>
            <a:off x="8616631" y="5569546"/>
            <a:ext cx="2392456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a21.b12 +a22.b22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2DC0574-A16D-8FAC-BD2F-DCD62C7ECB34}"/>
              </a:ext>
            </a:extLst>
          </p:cNvPr>
          <p:cNvSpPr/>
          <p:nvPr/>
        </p:nvSpPr>
        <p:spPr>
          <a:xfrm rot="5400000">
            <a:off x="9540598" y="5153040"/>
            <a:ext cx="567110" cy="349344"/>
          </a:xfrm>
          <a:prstGeom prst="rightArrow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979E7915-7BBB-2331-52F8-462EABFB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D41B201-48CC-DED0-C708-2DB2DB22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5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3D549-3038-D6E3-E926-8104B2C3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Pipelined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F51C-5B15-AD18-1DCF-2192F277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1D2B624-8CF9-40EA-8636-AF33AF97FD44}" type="slidenum">
              <a:rPr lang="en-GB">
                <a:solidFill>
                  <a:prstClr val="white"/>
                </a:solidFill>
                <a:latin typeface="Calibri" panose="020F0502020204030204"/>
              </a:rPr>
              <a:pPr defTabSz="914400">
                <a:defRPr/>
              </a:pPr>
              <a:t>8</a:t>
            </a:fld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B6E4FA-26E2-4035-E363-B91036E63C88}"/>
              </a:ext>
            </a:extLst>
          </p:cNvPr>
          <p:cNvSpPr/>
          <p:nvPr/>
        </p:nvSpPr>
        <p:spPr>
          <a:xfrm flipH="1">
            <a:off x="1484290" y="1671092"/>
            <a:ext cx="1227328" cy="51164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78EDEC5-F9BE-7037-94CC-2DAB347AFF04}"/>
              </a:ext>
            </a:extLst>
          </p:cNvPr>
          <p:cNvGraphicFramePr>
            <a:graphicFrameLocks/>
          </p:cNvGraphicFramePr>
          <p:nvPr/>
        </p:nvGraphicFramePr>
        <p:xfrm>
          <a:off x="2711620" y="1671092"/>
          <a:ext cx="7499180" cy="5116408"/>
        </p:xfrm>
        <a:graphic>
          <a:graphicData uri="http://schemas.openxmlformats.org/drawingml/2006/table">
            <a:tbl>
              <a:tblPr firstRow="1" bandRow="1"/>
              <a:tblGrid>
                <a:gridCol w="749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9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52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6pm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7pm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8pm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9pm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10pm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11pm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12pm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01am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02am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03am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52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B64B075-689D-04B4-15B5-9CEA72DD6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2119966"/>
            <a:ext cx="1176089" cy="1028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6441FD-47F1-4E83-8F96-B1100D4FC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354533"/>
            <a:ext cx="1176089" cy="1028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47CC1A-DD3F-E233-951C-2BE352E34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17092"/>
            <a:ext cx="1176089" cy="1028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9F906-8867-634E-0895-C3E7F0684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5720366"/>
            <a:ext cx="1176089" cy="102897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73624F-C64B-FF47-B2CE-09084C174EAF}"/>
              </a:ext>
            </a:extLst>
          </p:cNvPr>
          <p:cNvGrpSpPr/>
          <p:nvPr/>
        </p:nvGrpSpPr>
        <p:grpSpPr>
          <a:xfrm>
            <a:off x="2722923" y="2073187"/>
            <a:ext cx="2970705" cy="1080000"/>
            <a:chOff x="1198921" y="1980153"/>
            <a:chExt cx="2970705" cy="1080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680B1F-588F-635E-7F02-5F2887B64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626" y="2039913"/>
              <a:ext cx="720000" cy="96048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83395E-3299-F0A1-933B-0DB9F065F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921" y="2031966"/>
              <a:ext cx="720000" cy="95954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C3A82C-54C0-4AB2-C869-CD512AACD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144" y="2019249"/>
              <a:ext cx="720000" cy="9468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280385-67F0-448B-EAC9-0F3250D95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648" y="1980153"/>
              <a:ext cx="720000" cy="1080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21F0C8-B77A-EC48-8C3F-98F383E56533}"/>
              </a:ext>
            </a:extLst>
          </p:cNvPr>
          <p:cNvGrpSpPr/>
          <p:nvPr/>
        </p:nvGrpSpPr>
        <p:grpSpPr>
          <a:xfrm>
            <a:off x="3474704" y="3263055"/>
            <a:ext cx="2970705" cy="1080000"/>
            <a:chOff x="4196715" y="3170021"/>
            <a:chExt cx="2970705" cy="1080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53FF623-7CA6-F457-31BD-FF8BEA34D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0" y="3229781"/>
              <a:ext cx="720000" cy="96048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16D480B-099D-EE90-1493-4C5B07185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15" y="3221834"/>
              <a:ext cx="720000" cy="95954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4F309C3-B469-FF6C-F121-E95BBE6A9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3209117"/>
              <a:ext cx="720000" cy="9468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43D3979-8A13-7156-197D-0E58ACDE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442" y="3170021"/>
              <a:ext cx="720000" cy="1080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25D89F-D733-FA7D-5679-A50BBBDCDBFF}"/>
              </a:ext>
            </a:extLst>
          </p:cNvPr>
          <p:cNvGrpSpPr/>
          <p:nvPr/>
        </p:nvGrpSpPr>
        <p:grpSpPr>
          <a:xfrm>
            <a:off x="4223794" y="4459680"/>
            <a:ext cx="2970705" cy="1080000"/>
            <a:chOff x="4196715" y="3170021"/>
            <a:chExt cx="2970705" cy="1080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CBC8632-285A-7961-540C-FA04E273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0" y="3229781"/>
              <a:ext cx="720000" cy="96048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3CDB09B-C516-BA62-4BFE-00375827B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15" y="3221834"/>
              <a:ext cx="720000" cy="95954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2562621-2209-BEDA-0937-12EFAEE76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3209117"/>
              <a:ext cx="720000" cy="94689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54A1DE6-C70C-9C4D-6D1B-069B009AF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442" y="3170021"/>
              <a:ext cx="720000" cy="1080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E91850-1575-29E3-98E2-CF1A74EAC77C}"/>
              </a:ext>
            </a:extLst>
          </p:cNvPr>
          <p:cNvGrpSpPr/>
          <p:nvPr/>
        </p:nvGrpSpPr>
        <p:grpSpPr>
          <a:xfrm>
            <a:off x="4975773" y="5656305"/>
            <a:ext cx="2970705" cy="1080000"/>
            <a:chOff x="4196715" y="3170021"/>
            <a:chExt cx="2970705" cy="1080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591D0A3-8777-675F-04A7-F8C095FBA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0" y="3229781"/>
              <a:ext cx="720000" cy="96048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C269E9E-2452-8448-67BA-1F24D9878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715" y="3221834"/>
              <a:ext cx="720000" cy="95954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13DEEAC-8839-BA20-880B-F5FF98D74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938" y="3209117"/>
              <a:ext cx="720000" cy="94689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729DC95-A42A-B9B9-89B9-6A98BC9DE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442" y="3170021"/>
              <a:ext cx="720000" cy="108000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DA58826-0506-01D4-DCDF-A1B4A4A370F6}"/>
              </a:ext>
            </a:extLst>
          </p:cNvPr>
          <p:cNvSpPr txBox="1"/>
          <p:nvPr/>
        </p:nvSpPr>
        <p:spPr>
          <a:xfrm>
            <a:off x="1298934" y="4298783"/>
            <a:ext cx="9594844" cy="1814043"/>
          </a:xfrm>
          <a:prstGeom prst="rect">
            <a:avLst/>
          </a:prstGeom>
          <a:solidFill>
            <a:srgbClr val="FF0000">
              <a:alpha val="7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Because writing code like this is</a:t>
            </a:r>
            <a:b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</a:b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*really, really* hard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ECEC1FE-1217-290A-F182-95FF30616CD4}"/>
              </a:ext>
            </a:extLst>
          </p:cNvPr>
          <p:cNvSpPr txBox="1"/>
          <p:nvPr/>
        </p:nvSpPr>
        <p:spPr>
          <a:xfrm>
            <a:off x="1284670" y="2879201"/>
            <a:ext cx="9609108" cy="1111847"/>
          </a:xfrm>
          <a:prstGeom prst="rect">
            <a:avLst/>
          </a:prstGeom>
          <a:solidFill>
            <a:srgbClr val="FF0000">
              <a:alpha val="75000"/>
            </a:srgbClr>
          </a:solidFill>
          <a:ln w="635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So why doesn’t my PC do this?</a:t>
            </a:r>
          </a:p>
        </p:txBody>
      </p:sp>
    </p:spTree>
    <p:extLst>
      <p:ext uri="{BB962C8B-B14F-4D97-AF65-F5344CB8AC3E}">
        <p14:creationId xmlns:p14="http://schemas.microsoft.com/office/powerpoint/2010/main" val="35510669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it together: Systolic TPU in action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53A-C19A-C3A8-2F47-E67D207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Clock the systolic array – clock 3</a:t>
            </a:r>
            <a:endParaRPr lang="en-GB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145D5-80F3-D120-E359-C66D093CA14F}"/>
              </a:ext>
            </a:extLst>
          </p:cNvPr>
          <p:cNvGrpSpPr/>
          <p:nvPr/>
        </p:nvGrpSpPr>
        <p:grpSpPr>
          <a:xfrm>
            <a:off x="1569156" y="2545639"/>
            <a:ext cx="3279422" cy="3774955"/>
            <a:chOff x="1569156" y="1772355"/>
            <a:chExt cx="3279422" cy="3774955"/>
          </a:xfrm>
        </p:grpSpPr>
        <p:pic>
          <p:nvPicPr>
            <p:cNvPr id="4" name="Picture 3" descr="39.png"/>
            <p:cNvPicPr>
              <a:picLocks noChangeAspect="1"/>
            </p:cNvPicPr>
            <p:nvPr/>
          </p:nvPicPr>
          <p:blipFill rotWithShape="1">
            <a:blip r:embed="rId2"/>
            <a:srcRect l="10102" t="-1586" r="61815" b="-2267"/>
            <a:stretch/>
          </p:blipFill>
          <p:spPr>
            <a:xfrm>
              <a:off x="1569156" y="2184400"/>
              <a:ext cx="3279422" cy="295768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39BCE-38E6-05DA-DBAF-37EACF1545C2}"/>
                </a:ext>
              </a:extLst>
            </p:cNvPr>
            <p:cNvSpPr txBox="1"/>
            <p:nvPr/>
          </p:nvSpPr>
          <p:spPr>
            <a:xfrm>
              <a:off x="1704624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F0"/>
                  </a:solidFill>
                </a:rPr>
                <a:t>Inputs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CA168-C1E7-2572-E9B0-547B67102A05}"/>
                </a:ext>
              </a:extLst>
            </p:cNvPr>
            <p:cNvSpPr txBox="1"/>
            <p:nvPr/>
          </p:nvSpPr>
          <p:spPr>
            <a:xfrm>
              <a:off x="3395132" y="508564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Outputs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9B44F3-692D-9899-84ED-9A3DF94FA523}"/>
                </a:ext>
              </a:extLst>
            </p:cNvPr>
            <p:cNvSpPr txBox="1"/>
            <p:nvPr/>
          </p:nvSpPr>
          <p:spPr>
            <a:xfrm>
              <a:off x="3395132" y="1772355"/>
              <a:ext cx="1298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0B050"/>
                  </a:solidFill>
                </a:rPr>
                <a:t>Weights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787010-8D7D-76B5-1EAB-3C29675C6355}"/>
              </a:ext>
            </a:extLst>
          </p:cNvPr>
          <p:cNvGrpSpPr/>
          <p:nvPr/>
        </p:nvGrpSpPr>
        <p:grpSpPr>
          <a:xfrm>
            <a:off x="7823202" y="2901237"/>
            <a:ext cx="2562580" cy="2579513"/>
            <a:chOff x="6632224" y="2139244"/>
            <a:chExt cx="2562580" cy="25795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F1069B-5FF9-E9C1-1D44-B15113A422D6}"/>
                </a:ext>
              </a:extLst>
            </p:cNvPr>
            <p:cNvSpPr/>
            <p:nvPr/>
          </p:nvSpPr>
          <p:spPr>
            <a:xfrm>
              <a:off x="66322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AE31AD-D210-6864-483A-23CC5B6AF8D4}"/>
                </a:ext>
              </a:extLst>
            </p:cNvPr>
            <p:cNvSpPr/>
            <p:nvPr/>
          </p:nvSpPr>
          <p:spPr>
            <a:xfrm>
              <a:off x="8105424" y="2139244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2E23EF-E057-2696-CE26-0BAC4DEED3D8}"/>
                </a:ext>
              </a:extLst>
            </p:cNvPr>
            <p:cNvSpPr/>
            <p:nvPr/>
          </p:nvSpPr>
          <p:spPr>
            <a:xfrm>
              <a:off x="6632224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DC5FA9-8822-99AE-3C08-346F4674C09A}"/>
                </a:ext>
              </a:extLst>
            </p:cNvPr>
            <p:cNvSpPr/>
            <p:nvPr/>
          </p:nvSpPr>
          <p:spPr>
            <a:xfrm>
              <a:off x="8105426" y="3629379"/>
              <a:ext cx="1089378" cy="1089378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accent4"/>
                  </a:solidFill>
                </a:rPr>
                <a:t>PE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4E3D0EC4-0673-B4A1-F5AF-2C831478C1A6}"/>
              </a:ext>
            </a:extLst>
          </p:cNvPr>
          <p:cNvSpPr/>
          <p:nvPr/>
        </p:nvSpPr>
        <p:spPr>
          <a:xfrm>
            <a:off x="78655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4983F-8F5E-6F81-E06C-D17C67896E10}"/>
              </a:ext>
            </a:extLst>
          </p:cNvPr>
          <p:cNvSpPr/>
          <p:nvPr/>
        </p:nvSpPr>
        <p:spPr>
          <a:xfrm>
            <a:off x="9338738" y="2957684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AD2685-A84B-632F-BA99-BEB23611998B}"/>
              </a:ext>
            </a:extLst>
          </p:cNvPr>
          <p:cNvSpPr/>
          <p:nvPr/>
        </p:nvSpPr>
        <p:spPr>
          <a:xfrm>
            <a:off x="7865538" y="443652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E9EC58-E143-A6C8-5B41-3ED774E39081}"/>
              </a:ext>
            </a:extLst>
          </p:cNvPr>
          <p:cNvSpPr/>
          <p:nvPr/>
        </p:nvSpPr>
        <p:spPr>
          <a:xfrm>
            <a:off x="9338738" y="4433708"/>
            <a:ext cx="502353" cy="5023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b22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C95521-DB5D-F501-3658-92BF313F66C1}"/>
              </a:ext>
            </a:extLst>
          </p:cNvPr>
          <p:cNvSpPr/>
          <p:nvPr/>
        </p:nvSpPr>
        <p:spPr>
          <a:xfrm>
            <a:off x="11293144" y="3439793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2C3A87-89F4-FC94-E3B3-94D0D5349D96}"/>
              </a:ext>
            </a:extLst>
          </p:cNvPr>
          <p:cNvSpPr/>
          <p:nvPr/>
        </p:nvSpPr>
        <p:spPr>
          <a:xfrm>
            <a:off x="11293144" y="4921617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695737F-B14C-0BA4-84C3-2FE87FB01F26}"/>
              </a:ext>
            </a:extLst>
          </p:cNvPr>
          <p:cNvSpPr/>
          <p:nvPr/>
        </p:nvSpPr>
        <p:spPr>
          <a:xfrm>
            <a:off x="9824497" y="4925806"/>
            <a:ext cx="502353" cy="50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D7AAFD-E91C-F7E0-7E56-58E2C570CD74}"/>
              </a:ext>
            </a:extLst>
          </p:cNvPr>
          <p:cNvSpPr/>
          <p:nvPr/>
        </p:nvSpPr>
        <p:spPr>
          <a:xfrm>
            <a:off x="9259734" y="4799200"/>
            <a:ext cx="1157135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a21.b12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928414-E4F9-EC3F-80FB-E93EABE6718C}"/>
              </a:ext>
            </a:extLst>
          </p:cNvPr>
          <p:cNvSpPr/>
          <p:nvPr/>
        </p:nvSpPr>
        <p:spPr>
          <a:xfrm>
            <a:off x="8616631" y="5569546"/>
            <a:ext cx="2392456" cy="279410"/>
          </a:xfrm>
          <a:prstGeom prst="ellipse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a21.b12 +a22.b22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2DC0574-A16D-8FAC-BD2F-DCD62C7ECB34}"/>
              </a:ext>
            </a:extLst>
          </p:cNvPr>
          <p:cNvSpPr/>
          <p:nvPr/>
        </p:nvSpPr>
        <p:spPr>
          <a:xfrm rot="5400000">
            <a:off x="9540598" y="5153040"/>
            <a:ext cx="567110" cy="349344"/>
          </a:xfrm>
          <a:prstGeom prst="rightArrow">
            <a:avLst/>
          </a:prstGeom>
          <a:solidFill>
            <a:srgbClr val="FF5050"/>
          </a:solidFill>
          <a:ln>
            <a:solidFill>
              <a:srgbClr val="99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5F7794-B259-54DC-463F-A4EAF74410CF}"/>
              </a:ext>
            </a:extLst>
          </p:cNvPr>
          <p:cNvSpPr/>
          <p:nvPr/>
        </p:nvSpPr>
        <p:spPr>
          <a:xfrm>
            <a:off x="9606454" y="5455637"/>
            <a:ext cx="502353" cy="502353"/>
          </a:xfrm>
          <a:prstGeom prst="ellipse">
            <a:avLst/>
          </a:prstGeom>
          <a:solidFill>
            <a:srgbClr val="99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/>
              <a:t>c22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1475C5-38F1-FE03-4F7E-077660634E71}"/>
              </a:ext>
            </a:extLst>
          </p:cNvPr>
          <p:cNvSpPr txBox="1"/>
          <p:nvPr/>
        </p:nvSpPr>
        <p:spPr>
          <a:xfrm>
            <a:off x="9186232" y="5947311"/>
            <a:ext cx="261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4"/>
                </a:solidFill>
              </a:rPr>
              <a:t>Success!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7863871-C222-FDFD-4A1D-E62158A48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874CF58-47F1-41E5-3283-B2BBD306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709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Summary of </a:t>
            </a:r>
            <a:r>
              <a:rPr lang="en-GB" dirty="0"/>
              <a:t>d</a:t>
            </a:r>
            <a:r>
              <a:rPr dirty="0" err="1"/>
              <a:t>ataflow</a:t>
            </a:r>
            <a:r>
              <a:rPr lang="en-GB" dirty="0"/>
              <a:t> architectures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Minimizing </a:t>
            </a:r>
            <a:r>
              <a:rPr lang="en-GB" sz="2400" b="1" dirty="0"/>
              <a:t>data movement</a:t>
            </a:r>
            <a:r>
              <a:rPr lang="en-GB" sz="2400" dirty="0"/>
              <a:t> is the key to achieving </a:t>
            </a:r>
            <a:r>
              <a:rPr lang="en-GB" sz="2400" b="1" dirty="0"/>
              <a:t>high energy efficiency</a:t>
            </a:r>
            <a:r>
              <a:rPr lang="en-GB" sz="2400" dirty="0"/>
              <a:t> for DNN accelerators</a:t>
            </a:r>
          </a:p>
          <a:p>
            <a:r>
              <a:rPr lang="en-GB" sz="2400" dirty="0"/>
              <a:t>Dataflow taxonomy:</a:t>
            </a:r>
          </a:p>
          <a:p>
            <a:pPr lvl="1"/>
            <a:r>
              <a:rPr lang="en-GB" sz="2100" dirty="0"/>
              <a:t>Output Stationary:	minimize movement of </a:t>
            </a:r>
            <a:r>
              <a:rPr lang="en-GB" sz="2100" dirty="0">
                <a:solidFill>
                  <a:srgbClr val="FF0000"/>
                </a:solidFill>
              </a:rPr>
              <a:t>partial sums</a:t>
            </a:r>
          </a:p>
          <a:p>
            <a:pPr lvl="1"/>
            <a:r>
              <a:rPr lang="en-GB" sz="2100" dirty="0"/>
              <a:t>Weight Stationary:	minimize movement of </a:t>
            </a:r>
            <a:r>
              <a:rPr lang="en-GB" sz="2100" dirty="0">
                <a:solidFill>
                  <a:srgbClr val="00B050"/>
                </a:solidFill>
              </a:rPr>
              <a:t>weights</a:t>
            </a:r>
          </a:p>
          <a:p>
            <a:pPr lvl="1"/>
            <a:r>
              <a:rPr lang="en-GB" sz="2100" dirty="0"/>
              <a:t>Input Stationary:	minimize movement of </a:t>
            </a:r>
            <a:r>
              <a:rPr lang="en-GB" sz="2100" dirty="0">
                <a:solidFill>
                  <a:srgbClr val="00B0F0"/>
                </a:solidFill>
              </a:rPr>
              <a:t>inputs</a:t>
            </a:r>
          </a:p>
          <a:p>
            <a:r>
              <a:rPr lang="en-GB" sz="2400" dirty="0"/>
              <a:t>There are many ways to skin a cat</a:t>
            </a:r>
          </a:p>
          <a:p>
            <a:pPr lvl="1"/>
            <a:r>
              <a:rPr lang="en-GB" sz="2100" dirty="0"/>
              <a:t>Which is the best approach? </a:t>
            </a:r>
            <a:r>
              <a:rPr lang="en-GB" sz="2400" dirty="0"/>
              <a:t>Depends on your scenario</a:t>
            </a:r>
          </a:p>
          <a:p>
            <a:pPr lvl="1"/>
            <a:r>
              <a:rPr lang="en-GB" sz="2100" dirty="0"/>
              <a:t>And there is no reason why you can't mix-and-match approaches</a:t>
            </a:r>
          </a:p>
          <a:p>
            <a:pPr marL="0" indent="0">
              <a:buNone/>
            </a:pPr>
            <a:br>
              <a:rPr lang="en-GB" sz="2700" dirty="0"/>
            </a:br>
            <a:endParaRPr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81F36-8B63-A045-7C8E-AFAB1508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828F4-F9A2-D692-D2F4-73D1A1A8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81</a:t>
            </a:fld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of dataflow architectures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With sequential-processing your data needs to be in the right place in a 1D memory</a:t>
            </a:r>
          </a:p>
          <a:p>
            <a:r>
              <a:rPr lang="en-GB" sz="2400" dirty="0"/>
              <a:t>With data-flow processing your data needs to be in both the right place in an N-Dimensional space and at the right time</a:t>
            </a:r>
          </a:p>
          <a:p>
            <a:r>
              <a:rPr lang="en-GB" sz="2400" dirty="0"/>
              <a:t>And that is why writing code like this is </a:t>
            </a:r>
            <a:r>
              <a:rPr lang="en-GB" sz="2400" b="1" i="1" dirty="0">
                <a:solidFill>
                  <a:schemeClr val="accent2"/>
                </a:solidFill>
              </a:rPr>
              <a:t>*really, really hard*</a:t>
            </a:r>
            <a:endParaRPr lang="en-GB" sz="21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br>
              <a:rPr lang="en-GB" sz="2700" dirty="0"/>
            </a:br>
            <a:endParaRPr sz="2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3A338-3EF5-C0D9-2684-C464D39E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Andrew W. Rose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ED5C5-E197-E393-D5D1-286C47CE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3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E7244-91F1-5734-3E58-00C7E65E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Andrew W. Rose Imperial College London</a:t>
            </a:r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Recap: Field Programmable Gate Arrays (FPGAs)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736465" cy="4351338"/>
          </a:xfrm>
          <a:noFill/>
          <a:ln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dirty="0"/>
              <a:t>2D array of Programmable Logic Blocks</a:t>
            </a:r>
          </a:p>
          <a:p>
            <a:pPr>
              <a:spcBef>
                <a:spcPts val="1200"/>
              </a:spcBef>
            </a:pPr>
            <a:r>
              <a:rPr lang="en-GB" dirty="0"/>
              <a:t>Massive Fabric of Programmable Interconnects</a:t>
            </a:r>
          </a:p>
          <a:p>
            <a:pPr lvl="1">
              <a:spcBef>
                <a:spcPts val="1200"/>
              </a:spcBef>
              <a:buNone/>
            </a:pP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3C15D7-D9E5-1831-EA4B-F3365A80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49B1AB61-1654-40F7-A203-7430B4F07AD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6521" r="2730" b="4835"/>
          <a:stretch/>
        </p:blipFill>
        <p:spPr bwMode="auto">
          <a:xfrm>
            <a:off x="3730586" y="2794714"/>
            <a:ext cx="8461414" cy="406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743144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A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" id="{2D500959-F906-4ADE-B76A-835ADBF43142}" vid="{17C4E865-5F5A-4600-98C9-908B47221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</Template>
  <TotalTime>4996</TotalTime>
  <Words>4628</Words>
  <Application>Microsoft Office PowerPoint</Application>
  <PresentationFormat>Widescreen</PresentationFormat>
  <Paragraphs>1146</Paragraphs>
  <Slides>82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Calibri</vt:lpstr>
      <vt:lpstr>Calibri Light</vt:lpstr>
      <vt:lpstr>Century Gothic</vt:lpstr>
      <vt:lpstr>Courier New</vt:lpstr>
      <vt:lpstr>Wingdings</vt:lpstr>
      <vt:lpstr>AI</vt:lpstr>
      <vt:lpstr>Fully Parallel Architectures: FPGAs, Pipelining and Systolic arrays</vt:lpstr>
      <vt:lpstr>Before we start…</vt:lpstr>
      <vt:lpstr>Sequential processing</vt:lpstr>
      <vt:lpstr>Sequential processing</vt:lpstr>
      <vt:lpstr>Sequential processing</vt:lpstr>
      <vt:lpstr>Pipelined processing</vt:lpstr>
      <vt:lpstr>Pipelined processing</vt:lpstr>
      <vt:lpstr>Pipelined processing</vt:lpstr>
      <vt:lpstr>Recap: Field Programmable Gate Arrays (FPGAs)</vt:lpstr>
      <vt:lpstr>Programmable Interconnect matrix</vt:lpstr>
      <vt:lpstr>Combinatorial Logic Block</vt:lpstr>
      <vt:lpstr>One way to use an FPGA</vt:lpstr>
      <vt:lpstr>One way to use an FPGA</vt:lpstr>
      <vt:lpstr>Better…</vt:lpstr>
      <vt:lpstr>Better…</vt:lpstr>
      <vt:lpstr>Better…</vt:lpstr>
      <vt:lpstr>Better…</vt:lpstr>
      <vt:lpstr>Better…</vt:lpstr>
      <vt:lpstr>Better…</vt:lpstr>
      <vt:lpstr>Breaking down algorithms like this is HARD</vt:lpstr>
      <vt:lpstr>But…</vt:lpstr>
      <vt:lpstr>But…</vt:lpstr>
      <vt:lpstr>But…</vt:lpstr>
      <vt:lpstr>But…</vt:lpstr>
      <vt:lpstr>But…</vt:lpstr>
      <vt:lpstr>Start simple: How do we add a lot of numbers?</vt:lpstr>
      <vt:lpstr>Start simple: How do we add a lot of numbers?</vt:lpstr>
      <vt:lpstr>Start simple: How do we add a lot of numbers?</vt:lpstr>
      <vt:lpstr>Start simple: How do we add a lot of numbers?</vt:lpstr>
      <vt:lpstr>Start simple: How do we add a lot of numbers?</vt:lpstr>
      <vt:lpstr>Start simple: How do we add a lot of numbers?</vt:lpstr>
      <vt:lpstr>Start simple: How do we add a lot of numbers?</vt:lpstr>
      <vt:lpstr>Start simple: How do we add a lot of numbers?</vt:lpstr>
      <vt:lpstr>Start simple: How do we add a lot of numbers?</vt:lpstr>
      <vt:lpstr>Recall</vt:lpstr>
      <vt:lpstr>Recall: Memory Access is the Bottleneck</vt:lpstr>
      <vt:lpstr>Recall: Leverage Local Memory for Data Reuse</vt:lpstr>
      <vt:lpstr>Recall: Data Reuse in DNN</vt:lpstr>
      <vt:lpstr>Recall: Data Reuse in DNN</vt:lpstr>
      <vt:lpstr>Single PE for GEMM (and by extension any NN)</vt:lpstr>
      <vt:lpstr>Example: 1D convolution</vt:lpstr>
      <vt:lpstr>Output Stationary: Temporal reuse</vt:lpstr>
      <vt:lpstr>Output Stationary: Temporal reuse</vt:lpstr>
      <vt:lpstr>Output Stationary</vt:lpstr>
      <vt:lpstr>Output Stationary</vt:lpstr>
      <vt:lpstr>Example: 1D convolution</vt:lpstr>
      <vt:lpstr>Example: 1D convolution</vt:lpstr>
      <vt:lpstr>Weight Stationary: Temporal reuse</vt:lpstr>
      <vt:lpstr>Weight Stationary</vt:lpstr>
      <vt:lpstr>Of course, a third option: Input Stationary</vt:lpstr>
      <vt:lpstr>Use parallelism to improve compute performance</vt:lpstr>
      <vt:lpstr>Highly-Parallel Compute Paradigms</vt:lpstr>
      <vt:lpstr>Highly-Parallel Compute Paradigms</vt:lpstr>
      <vt:lpstr>So what can you do with dataflow processing?</vt:lpstr>
      <vt:lpstr>Why systolic array processors?</vt:lpstr>
      <vt:lpstr>Matrix Multiply</vt:lpstr>
      <vt:lpstr>Matrix Multiply</vt:lpstr>
      <vt:lpstr>Matrix Multiply</vt:lpstr>
      <vt:lpstr>Can also use parallelism for Spatial Reuse</vt:lpstr>
      <vt:lpstr>Can also use parallelism for Spatial Reuse</vt:lpstr>
      <vt:lpstr>Can also use parallelism for Spatial Reuse</vt:lpstr>
      <vt:lpstr>Slightly more advanced PE</vt:lpstr>
      <vt:lpstr>Matrix Multiply</vt:lpstr>
      <vt:lpstr>Matrix Multiply</vt:lpstr>
      <vt:lpstr>Put it together: NVDLA</vt:lpstr>
      <vt:lpstr>Put it together: Google TPU</vt:lpstr>
      <vt:lpstr>Put it together: Systolic TPU in action</vt:lpstr>
      <vt:lpstr>Put it together: Systolic TPU in action</vt:lpstr>
      <vt:lpstr>Put it together: Systolic TPU in action</vt:lpstr>
      <vt:lpstr>Put it together: Systolic TPU in action</vt:lpstr>
      <vt:lpstr>Put it together: Systolic TPU in action</vt:lpstr>
      <vt:lpstr>Put it together: Systolic TPU in action</vt:lpstr>
      <vt:lpstr>Put it together: Systolic TPU in action</vt:lpstr>
      <vt:lpstr>Put it together: Systolic TPU in action</vt:lpstr>
      <vt:lpstr>Put it together: Systolic TPU in action</vt:lpstr>
      <vt:lpstr>Put it together: Systolic TPU in action</vt:lpstr>
      <vt:lpstr>Put it together: Systolic TPU in action</vt:lpstr>
      <vt:lpstr>Put it together: Systolic TPU in action</vt:lpstr>
      <vt:lpstr>Put it together: Systolic TPU in action</vt:lpstr>
      <vt:lpstr>Put it together: Systolic TPU in action</vt:lpstr>
      <vt:lpstr>Summary of dataflow architectures</vt:lpstr>
      <vt:lpstr>Summary of dataflow architectures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Kernel Computation</dc:title>
  <dc:subject/>
  <dc:creator/>
  <cp:keywords/>
  <dc:description>generated using python-pptx</dc:description>
  <cp:lastModifiedBy>Rose, Andrew W</cp:lastModifiedBy>
  <cp:revision>264</cp:revision>
  <dcterms:created xsi:type="dcterms:W3CDTF">2013-01-27T09:14:16Z</dcterms:created>
  <dcterms:modified xsi:type="dcterms:W3CDTF">2023-03-14T11:49:08Z</dcterms:modified>
  <cp:category/>
</cp:coreProperties>
</file>